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Lst>
  <p:notesMasterIdLst>
    <p:notesMasterId r:id="rId118"/>
  </p:notesMasterIdLst>
  <p:handoutMasterIdLst>
    <p:handoutMasterId r:id="rId119"/>
  </p:handoutMasterIdLst>
  <p:sldIdLst>
    <p:sldId id="400" r:id="rId5"/>
    <p:sldId id="401" r:id="rId6"/>
    <p:sldId id="402" r:id="rId7"/>
    <p:sldId id="403" r:id="rId8"/>
    <p:sldId id="404" r:id="rId9"/>
    <p:sldId id="405" r:id="rId10"/>
    <p:sldId id="406" r:id="rId11"/>
    <p:sldId id="5084" r:id="rId12"/>
    <p:sldId id="5085" r:id="rId13"/>
    <p:sldId id="5086" r:id="rId14"/>
    <p:sldId id="5087" r:id="rId15"/>
    <p:sldId id="5088" r:id="rId16"/>
    <p:sldId id="5089" r:id="rId17"/>
    <p:sldId id="5090" r:id="rId18"/>
    <p:sldId id="5091" r:id="rId19"/>
    <p:sldId id="5092" r:id="rId20"/>
    <p:sldId id="5093" r:id="rId21"/>
    <p:sldId id="5081" r:id="rId22"/>
    <p:sldId id="5082" r:id="rId23"/>
    <p:sldId id="5079" r:id="rId24"/>
    <p:sldId id="325" r:id="rId25"/>
    <p:sldId id="379" r:id="rId26"/>
    <p:sldId id="365" r:id="rId27"/>
    <p:sldId id="339" r:id="rId28"/>
    <p:sldId id="366" r:id="rId29"/>
    <p:sldId id="367" r:id="rId30"/>
    <p:sldId id="368" r:id="rId31"/>
    <p:sldId id="369" r:id="rId32"/>
    <p:sldId id="370" r:id="rId33"/>
    <p:sldId id="371" r:id="rId34"/>
    <p:sldId id="372" r:id="rId35"/>
    <p:sldId id="373" r:id="rId36"/>
    <p:sldId id="374" r:id="rId37"/>
    <p:sldId id="375" r:id="rId38"/>
    <p:sldId id="376" r:id="rId39"/>
    <p:sldId id="353" r:id="rId40"/>
    <p:sldId id="340" r:id="rId41"/>
    <p:sldId id="354" r:id="rId42"/>
    <p:sldId id="355" r:id="rId43"/>
    <p:sldId id="356" r:id="rId44"/>
    <p:sldId id="357" r:id="rId45"/>
    <p:sldId id="358" r:id="rId46"/>
    <p:sldId id="343" r:id="rId47"/>
    <p:sldId id="352" r:id="rId48"/>
    <p:sldId id="344" r:id="rId49"/>
    <p:sldId id="360" r:id="rId50"/>
    <p:sldId id="361" r:id="rId51"/>
    <p:sldId id="359" r:id="rId52"/>
    <p:sldId id="362" r:id="rId53"/>
    <p:sldId id="363" r:id="rId54"/>
    <p:sldId id="341" r:id="rId55"/>
    <p:sldId id="5100" r:id="rId56"/>
    <p:sldId id="5101" r:id="rId57"/>
    <p:sldId id="5102" r:id="rId58"/>
    <p:sldId id="5103" r:id="rId59"/>
    <p:sldId id="5104" r:id="rId60"/>
    <p:sldId id="5105" r:id="rId61"/>
    <p:sldId id="5106" r:id="rId62"/>
    <p:sldId id="5107" r:id="rId63"/>
    <p:sldId id="345" r:id="rId64"/>
    <p:sldId id="346" r:id="rId65"/>
    <p:sldId id="347" r:id="rId66"/>
    <p:sldId id="348" r:id="rId67"/>
    <p:sldId id="349" r:id="rId68"/>
    <p:sldId id="350" r:id="rId69"/>
    <p:sldId id="351" r:id="rId70"/>
    <p:sldId id="380" r:id="rId71"/>
    <p:sldId id="381" r:id="rId72"/>
    <p:sldId id="382" r:id="rId73"/>
    <p:sldId id="383" r:id="rId74"/>
    <p:sldId id="384" r:id="rId75"/>
    <p:sldId id="385" r:id="rId76"/>
    <p:sldId id="393" r:id="rId77"/>
    <p:sldId id="387" r:id="rId78"/>
    <p:sldId id="386" r:id="rId79"/>
    <p:sldId id="5110" r:id="rId80"/>
    <p:sldId id="5111" r:id="rId81"/>
    <p:sldId id="388" r:id="rId82"/>
    <p:sldId id="389" r:id="rId83"/>
    <p:sldId id="5108" r:id="rId84"/>
    <p:sldId id="5112" r:id="rId85"/>
    <p:sldId id="5109" r:id="rId86"/>
    <p:sldId id="390" r:id="rId87"/>
    <p:sldId id="394" r:id="rId88"/>
    <p:sldId id="391" r:id="rId89"/>
    <p:sldId id="392" r:id="rId90"/>
    <p:sldId id="395" r:id="rId91"/>
    <p:sldId id="396" r:id="rId92"/>
    <p:sldId id="5096" r:id="rId93"/>
    <p:sldId id="5097" r:id="rId94"/>
    <p:sldId id="5098" r:id="rId95"/>
    <p:sldId id="5099" r:id="rId96"/>
    <p:sldId id="399" r:id="rId97"/>
    <p:sldId id="397" r:id="rId98"/>
    <p:sldId id="398" r:id="rId99"/>
    <p:sldId id="5094" r:id="rId100"/>
    <p:sldId id="5095" r:id="rId101"/>
    <p:sldId id="5113" r:id="rId102"/>
    <p:sldId id="5114" r:id="rId103"/>
    <p:sldId id="5115" r:id="rId104"/>
    <p:sldId id="5116" r:id="rId105"/>
    <p:sldId id="5117" r:id="rId106"/>
    <p:sldId id="5118" r:id="rId107"/>
    <p:sldId id="5119" r:id="rId108"/>
    <p:sldId id="5120" r:id="rId109"/>
    <p:sldId id="5121" r:id="rId110"/>
    <p:sldId id="5122" r:id="rId111"/>
    <p:sldId id="5123" r:id="rId112"/>
    <p:sldId id="5124" r:id="rId113"/>
    <p:sldId id="5125" r:id="rId114"/>
    <p:sldId id="5126" r:id="rId115"/>
    <p:sldId id="364" r:id="rId116"/>
    <p:sldId id="508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p:scale>
          <a:sx n="75" d="100"/>
          <a:sy n="75" d="100"/>
        </p:scale>
        <p:origin x="324" y="-8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4/20/2025</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4/20/2025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7071053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8172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893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336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2733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333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505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237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663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669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5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24769539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3078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2808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8082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17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581066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198563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2402974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2373805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73916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113045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190565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118591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179909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190680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242296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304551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302015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3560431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1298531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117255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244236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371206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390084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411695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2712881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405344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33</a:t>
            </a:fld>
            <a:endParaRPr lang="en-US" dirty="0"/>
          </a:p>
        </p:txBody>
      </p:sp>
    </p:spTree>
    <p:extLst>
      <p:ext uri="{BB962C8B-B14F-4D97-AF65-F5344CB8AC3E}">
        <p14:creationId xmlns:p14="http://schemas.microsoft.com/office/powerpoint/2010/main" val="3991641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34</a:t>
            </a:fld>
            <a:endParaRPr lang="en-US" dirty="0"/>
          </a:p>
        </p:txBody>
      </p:sp>
    </p:spTree>
    <p:extLst>
      <p:ext uri="{BB962C8B-B14F-4D97-AF65-F5344CB8AC3E}">
        <p14:creationId xmlns:p14="http://schemas.microsoft.com/office/powerpoint/2010/main" val="1473589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35</a:t>
            </a:fld>
            <a:endParaRPr lang="en-US" dirty="0"/>
          </a:p>
        </p:txBody>
      </p:sp>
    </p:spTree>
    <p:extLst>
      <p:ext uri="{BB962C8B-B14F-4D97-AF65-F5344CB8AC3E}">
        <p14:creationId xmlns:p14="http://schemas.microsoft.com/office/powerpoint/2010/main" val="2211570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36</a:t>
            </a:fld>
            <a:endParaRPr lang="en-US" dirty="0"/>
          </a:p>
        </p:txBody>
      </p:sp>
    </p:spTree>
    <p:extLst>
      <p:ext uri="{BB962C8B-B14F-4D97-AF65-F5344CB8AC3E}">
        <p14:creationId xmlns:p14="http://schemas.microsoft.com/office/powerpoint/2010/main" val="4092016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37</a:t>
            </a:fld>
            <a:endParaRPr lang="en-US" dirty="0"/>
          </a:p>
        </p:txBody>
      </p:sp>
    </p:spTree>
    <p:extLst>
      <p:ext uri="{BB962C8B-B14F-4D97-AF65-F5344CB8AC3E}">
        <p14:creationId xmlns:p14="http://schemas.microsoft.com/office/powerpoint/2010/main" val="348811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38</a:t>
            </a:fld>
            <a:endParaRPr lang="en-US" dirty="0"/>
          </a:p>
        </p:txBody>
      </p:sp>
    </p:spTree>
    <p:extLst>
      <p:ext uri="{BB962C8B-B14F-4D97-AF65-F5344CB8AC3E}">
        <p14:creationId xmlns:p14="http://schemas.microsoft.com/office/powerpoint/2010/main" val="238548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39</a:t>
            </a:fld>
            <a:endParaRPr lang="en-US" dirty="0"/>
          </a:p>
        </p:txBody>
      </p:sp>
    </p:spTree>
    <p:extLst>
      <p:ext uri="{BB962C8B-B14F-4D97-AF65-F5344CB8AC3E}">
        <p14:creationId xmlns:p14="http://schemas.microsoft.com/office/powerpoint/2010/main" val="56429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3864365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40</a:t>
            </a:fld>
            <a:endParaRPr lang="en-US" dirty="0"/>
          </a:p>
        </p:txBody>
      </p:sp>
    </p:spTree>
    <p:extLst>
      <p:ext uri="{BB962C8B-B14F-4D97-AF65-F5344CB8AC3E}">
        <p14:creationId xmlns:p14="http://schemas.microsoft.com/office/powerpoint/2010/main" val="40075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41</a:t>
            </a:fld>
            <a:endParaRPr lang="en-US" dirty="0"/>
          </a:p>
        </p:txBody>
      </p:sp>
    </p:spTree>
    <p:extLst>
      <p:ext uri="{BB962C8B-B14F-4D97-AF65-F5344CB8AC3E}">
        <p14:creationId xmlns:p14="http://schemas.microsoft.com/office/powerpoint/2010/main" val="4008746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42</a:t>
            </a:fld>
            <a:endParaRPr lang="en-US" dirty="0"/>
          </a:p>
        </p:txBody>
      </p:sp>
    </p:spTree>
    <p:extLst>
      <p:ext uri="{BB962C8B-B14F-4D97-AF65-F5344CB8AC3E}">
        <p14:creationId xmlns:p14="http://schemas.microsoft.com/office/powerpoint/2010/main" val="2181399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356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08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46</a:t>
            </a:fld>
            <a:endParaRPr lang="en-US" dirty="0"/>
          </a:p>
        </p:txBody>
      </p:sp>
    </p:spTree>
    <p:extLst>
      <p:ext uri="{BB962C8B-B14F-4D97-AF65-F5344CB8AC3E}">
        <p14:creationId xmlns:p14="http://schemas.microsoft.com/office/powerpoint/2010/main" val="2925691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47</a:t>
            </a:fld>
            <a:endParaRPr lang="en-US" dirty="0"/>
          </a:p>
        </p:txBody>
      </p:sp>
    </p:spTree>
    <p:extLst>
      <p:ext uri="{BB962C8B-B14F-4D97-AF65-F5344CB8AC3E}">
        <p14:creationId xmlns:p14="http://schemas.microsoft.com/office/powerpoint/2010/main" val="1776829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48</a:t>
            </a:fld>
            <a:endParaRPr lang="en-US" dirty="0"/>
          </a:p>
        </p:txBody>
      </p:sp>
    </p:spTree>
    <p:extLst>
      <p:ext uri="{BB962C8B-B14F-4D97-AF65-F5344CB8AC3E}">
        <p14:creationId xmlns:p14="http://schemas.microsoft.com/office/powerpoint/2010/main" val="3978164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49</a:t>
            </a:fld>
            <a:endParaRPr lang="en-US" dirty="0"/>
          </a:p>
        </p:txBody>
      </p:sp>
    </p:spTree>
    <p:extLst>
      <p:ext uri="{BB962C8B-B14F-4D97-AF65-F5344CB8AC3E}">
        <p14:creationId xmlns:p14="http://schemas.microsoft.com/office/powerpoint/2010/main" val="43065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405814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50</a:t>
            </a:fld>
            <a:endParaRPr lang="en-US" dirty="0"/>
          </a:p>
        </p:txBody>
      </p:sp>
    </p:spTree>
    <p:extLst>
      <p:ext uri="{BB962C8B-B14F-4D97-AF65-F5344CB8AC3E}">
        <p14:creationId xmlns:p14="http://schemas.microsoft.com/office/powerpoint/2010/main" val="3890610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51</a:t>
            </a:fld>
            <a:endParaRPr lang="en-US" dirty="0"/>
          </a:p>
        </p:txBody>
      </p:sp>
    </p:spTree>
    <p:extLst>
      <p:ext uri="{BB962C8B-B14F-4D97-AF65-F5344CB8AC3E}">
        <p14:creationId xmlns:p14="http://schemas.microsoft.com/office/powerpoint/2010/main" val="2612412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52</a:t>
            </a:fld>
            <a:endParaRPr lang="en-US" dirty="0"/>
          </a:p>
        </p:txBody>
      </p:sp>
    </p:spTree>
    <p:extLst>
      <p:ext uri="{BB962C8B-B14F-4D97-AF65-F5344CB8AC3E}">
        <p14:creationId xmlns:p14="http://schemas.microsoft.com/office/powerpoint/2010/main" val="26972440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53</a:t>
            </a:fld>
            <a:endParaRPr lang="en-US" dirty="0"/>
          </a:p>
        </p:txBody>
      </p:sp>
    </p:spTree>
    <p:extLst>
      <p:ext uri="{BB962C8B-B14F-4D97-AF65-F5344CB8AC3E}">
        <p14:creationId xmlns:p14="http://schemas.microsoft.com/office/powerpoint/2010/main" val="4255943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54</a:t>
            </a:fld>
            <a:endParaRPr lang="en-US" dirty="0"/>
          </a:p>
        </p:txBody>
      </p:sp>
    </p:spTree>
    <p:extLst>
      <p:ext uri="{BB962C8B-B14F-4D97-AF65-F5344CB8AC3E}">
        <p14:creationId xmlns:p14="http://schemas.microsoft.com/office/powerpoint/2010/main" val="2082347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55</a:t>
            </a:fld>
            <a:endParaRPr lang="en-US" dirty="0"/>
          </a:p>
        </p:txBody>
      </p:sp>
    </p:spTree>
    <p:extLst>
      <p:ext uri="{BB962C8B-B14F-4D97-AF65-F5344CB8AC3E}">
        <p14:creationId xmlns:p14="http://schemas.microsoft.com/office/powerpoint/2010/main" val="18716950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56</a:t>
            </a:fld>
            <a:endParaRPr lang="en-US" dirty="0"/>
          </a:p>
        </p:txBody>
      </p:sp>
    </p:spTree>
    <p:extLst>
      <p:ext uri="{BB962C8B-B14F-4D97-AF65-F5344CB8AC3E}">
        <p14:creationId xmlns:p14="http://schemas.microsoft.com/office/powerpoint/2010/main" val="4294941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57</a:t>
            </a:fld>
            <a:endParaRPr lang="en-US" dirty="0"/>
          </a:p>
        </p:txBody>
      </p:sp>
    </p:spTree>
    <p:extLst>
      <p:ext uri="{BB962C8B-B14F-4D97-AF65-F5344CB8AC3E}">
        <p14:creationId xmlns:p14="http://schemas.microsoft.com/office/powerpoint/2010/main" val="2433046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58</a:t>
            </a:fld>
            <a:endParaRPr lang="en-US" dirty="0"/>
          </a:p>
        </p:txBody>
      </p:sp>
    </p:spTree>
    <p:extLst>
      <p:ext uri="{BB962C8B-B14F-4D97-AF65-F5344CB8AC3E}">
        <p14:creationId xmlns:p14="http://schemas.microsoft.com/office/powerpoint/2010/main" val="3431049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59</a:t>
            </a:fld>
            <a:endParaRPr lang="en-US" dirty="0"/>
          </a:p>
        </p:txBody>
      </p:sp>
    </p:spTree>
    <p:extLst>
      <p:ext uri="{BB962C8B-B14F-4D97-AF65-F5344CB8AC3E}">
        <p14:creationId xmlns:p14="http://schemas.microsoft.com/office/powerpoint/2010/main" val="677033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89557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60</a:t>
            </a:fld>
            <a:endParaRPr lang="en-US" dirty="0"/>
          </a:p>
        </p:txBody>
      </p:sp>
    </p:spTree>
    <p:extLst>
      <p:ext uri="{BB962C8B-B14F-4D97-AF65-F5344CB8AC3E}">
        <p14:creationId xmlns:p14="http://schemas.microsoft.com/office/powerpoint/2010/main" val="1038426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61</a:t>
            </a:fld>
            <a:endParaRPr lang="en-US" dirty="0"/>
          </a:p>
        </p:txBody>
      </p:sp>
    </p:spTree>
    <p:extLst>
      <p:ext uri="{BB962C8B-B14F-4D97-AF65-F5344CB8AC3E}">
        <p14:creationId xmlns:p14="http://schemas.microsoft.com/office/powerpoint/2010/main" val="9922316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62</a:t>
            </a:fld>
            <a:endParaRPr lang="en-US" dirty="0"/>
          </a:p>
        </p:txBody>
      </p:sp>
    </p:spTree>
    <p:extLst>
      <p:ext uri="{BB962C8B-B14F-4D97-AF65-F5344CB8AC3E}">
        <p14:creationId xmlns:p14="http://schemas.microsoft.com/office/powerpoint/2010/main" val="1482300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63</a:t>
            </a:fld>
            <a:endParaRPr lang="en-US" dirty="0"/>
          </a:p>
        </p:txBody>
      </p:sp>
    </p:spTree>
    <p:extLst>
      <p:ext uri="{BB962C8B-B14F-4D97-AF65-F5344CB8AC3E}">
        <p14:creationId xmlns:p14="http://schemas.microsoft.com/office/powerpoint/2010/main" val="3435442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64</a:t>
            </a:fld>
            <a:endParaRPr lang="en-US" dirty="0"/>
          </a:p>
        </p:txBody>
      </p:sp>
    </p:spTree>
    <p:extLst>
      <p:ext uri="{BB962C8B-B14F-4D97-AF65-F5344CB8AC3E}">
        <p14:creationId xmlns:p14="http://schemas.microsoft.com/office/powerpoint/2010/main" val="2848093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65</a:t>
            </a:fld>
            <a:endParaRPr lang="en-US" dirty="0"/>
          </a:p>
        </p:txBody>
      </p:sp>
    </p:spTree>
    <p:extLst>
      <p:ext uri="{BB962C8B-B14F-4D97-AF65-F5344CB8AC3E}">
        <p14:creationId xmlns:p14="http://schemas.microsoft.com/office/powerpoint/2010/main" val="241308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66</a:t>
            </a:fld>
            <a:endParaRPr lang="en-US" dirty="0"/>
          </a:p>
        </p:txBody>
      </p:sp>
    </p:spTree>
    <p:extLst>
      <p:ext uri="{BB962C8B-B14F-4D97-AF65-F5344CB8AC3E}">
        <p14:creationId xmlns:p14="http://schemas.microsoft.com/office/powerpoint/2010/main" val="2943817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67</a:t>
            </a:fld>
            <a:endParaRPr lang="en-US" dirty="0"/>
          </a:p>
        </p:txBody>
      </p:sp>
    </p:spTree>
    <p:extLst>
      <p:ext uri="{BB962C8B-B14F-4D97-AF65-F5344CB8AC3E}">
        <p14:creationId xmlns:p14="http://schemas.microsoft.com/office/powerpoint/2010/main" val="20059318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68</a:t>
            </a:fld>
            <a:endParaRPr lang="en-US" dirty="0"/>
          </a:p>
        </p:txBody>
      </p:sp>
    </p:spTree>
    <p:extLst>
      <p:ext uri="{BB962C8B-B14F-4D97-AF65-F5344CB8AC3E}">
        <p14:creationId xmlns:p14="http://schemas.microsoft.com/office/powerpoint/2010/main" val="4079421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69</a:t>
            </a:fld>
            <a:endParaRPr lang="en-US" dirty="0"/>
          </a:p>
        </p:txBody>
      </p:sp>
    </p:spTree>
    <p:extLst>
      <p:ext uri="{BB962C8B-B14F-4D97-AF65-F5344CB8AC3E}">
        <p14:creationId xmlns:p14="http://schemas.microsoft.com/office/powerpoint/2010/main" val="138784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625132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70</a:t>
            </a:fld>
            <a:endParaRPr lang="en-US" dirty="0"/>
          </a:p>
        </p:txBody>
      </p:sp>
    </p:spTree>
    <p:extLst>
      <p:ext uri="{BB962C8B-B14F-4D97-AF65-F5344CB8AC3E}">
        <p14:creationId xmlns:p14="http://schemas.microsoft.com/office/powerpoint/2010/main" val="2514679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71</a:t>
            </a:fld>
            <a:endParaRPr lang="en-US" dirty="0"/>
          </a:p>
        </p:txBody>
      </p:sp>
    </p:spTree>
    <p:extLst>
      <p:ext uri="{BB962C8B-B14F-4D97-AF65-F5344CB8AC3E}">
        <p14:creationId xmlns:p14="http://schemas.microsoft.com/office/powerpoint/2010/main" val="1856472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72</a:t>
            </a:fld>
            <a:endParaRPr lang="en-US" dirty="0"/>
          </a:p>
        </p:txBody>
      </p:sp>
    </p:spTree>
    <p:extLst>
      <p:ext uri="{BB962C8B-B14F-4D97-AF65-F5344CB8AC3E}">
        <p14:creationId xmlns:p14="http://schemas.microsoft.com/office/powerpoint/2010/main" val="38344766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73</a:t>
            </a:fld>
            <a:endParaRPr lang="en-US" dirty="0"/>
          </a:p>
        </p:txBody>
      </p:sp>
    </p:spTree>
    <p:extLst>
      <p:ext uri="{BB962C8B-B14F-4D97-AF65-F5344CB8AC3E}">
        <p14:creationId xmlns:p14="http://schemas.microsoft.com/office/powerpoint/2010/main" val="17642843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74</a:t>
            </a:fld>
            <a:endParaRPr lang="en-US" dirty="0"/>
          </a:p>
        </p:txBody>
      </p:sp>
    </p:spTree>
    <p:extLst>
      <p:ext uri="{BB962C8B-B14F-4D97-AF65-F5344CB8AC3E}">
        <p14:creationId xmlns:p14="http://schemas.microsoft.com/office/powerpoint/2010/main" val="2648677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75</a:t>
            </a:fld>
            <a:endParaRPr lang="en-US" dirty="0"/>
          </a:p>
        </p:txBody>
      </p:sp>
    </p:spTree>
    <p:extLst>
      <p:ext uri="{BB962C8B-B14F-4D97-AF65-F5344CB8AC3E}">
        <p14:creationId xmlns:p14="http://schemas.microsoft.com/office/powerpoint/2010/main" val="2049942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76</a:t>
            </a:fld>
            <a:endParaRPr lang="en-US" dirty="0"/>
          </a:p>
        </p:txBody>
      </p:sp>
    </p:spTree>
    <p:extLst>
      <p:ext uri="{BB962C8B-B14F-4D97-AF65-F5344CB8AC3E}">
        <p14:creationId xmlns:p14="http://schemas.microsoft.com/office/powerpoint/2010/main" val="1944120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77</a:t>
            </a:fld>
            <a:endParaRPr lang="en-US" dirty="0"/>
          </a:p>
        </p:txBody>
      </p:sp>
    </p:spTree>
    <p:extLst>
      <p:ext uri="{BB962C8B-B14F-4D97-AF65-F5344CB8AC3E}">
        <p14:creationId xmlns:p14="http://schemas.microsoft.com/office/powerpoint/2010/main" val="2150949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78</a:t>
            </a:fld>
            <a:endParaRPr lang="en-US" dirty="0"/>
          </a:p>
        </p:txBody>
      </p:sp>
    </p:spTree>
    <p:extLst>
      <p:ext uri="{BB962C8B-B14F-4D97-AF65-F5344CB8AC3E}">
        <p14:creationId xmlns:p14="http://schemas.microsoft.com/office/powerpoint/2010/main" val="29116343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79</a:t>
            </a:fld>
            <a:endParaRPr lang="en-US" dirty="0"/>
          </a:p>
        </p:txBody>
      </p:sp>
    </p:spTree>
    <p:extLst>
      <p:ext uri="{BB962C8B-B14F-4D97-AF65-F5344CB8AC3E}">
        <p14:creationId xmlns:p14="http://schemas.microsoft.com/office/powerpoint/2010/main" val="10117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1700754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80</a:t>
            </a:fld>
            <a:endParaRPr lang="en-US" dirty="0"/>
          </a:p>
        </p:txBody>
      </p:sp>
    </p:spTree>
    <p:extLst>
      <p:ext uri="{BB962C8B-B14F-4D97-AF65-F5344CB8AC3E}">
        <p14:creationId xmlns:p14="http://schemas.microsoft.com/office/powerpoint/2010/main" val="1347957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81</a:t>
            </a:fld>
            <a:endParaRPr lang="en-US" dirty="0"/>
          </a:p>
        </p:txBody>
      </p:sp>
    </p:spTree>
    <p:extLst>
      <p:ext uri="{BB962C8B-B14F-4D97-AF65-F5344CB8AC3E}">
        <p14:creationId xmlns:p14="http://schemas.microsoft.com/office/powerpoint/2010/main" val="5945763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82</a:t>
            </a:fld>
            <a:endParaRPr lang="en-US" dirty="0"/>
          </a:p>
        </p:txBody>
      </p:sp>
    </p:spTree>
    <p:extLst>
      <p:ext uri="{BB962C8B-B14F-4D97-AF65-F5344CB8AC3E}">
        <p14:creationId xmlns:p14="http://schemas.microsoft.com/office/powerpoint/2010/main" val="26398120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83</a:t>
            </a:fld>
            <a:endParaRPr lang="en-US" dirty="0"/>
          </a:p>
        </p:txBody>
      </p:sp>
    </p:spTree>
    <p:extLst>
      <p:ext uri="{BB962C8B-B14F-4D97-AF65-F5344CB8AC3E}">
        <p14:creationId xmlns:p14="http://schemas.microsoft.com/office/powerpoint/2010/main" val="2729073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84</a:t>
            </a:fld>
            <a:endParaRPr lang="en-US" dirty="0"/>
          </a:p>
        </p:txBody>
      </p:sp>
    </p:spTree>
    <p:extLst>
      <p:ext uri="{BB962C8B-B14F-4D97-AF65-F5344CB8AC3E}">
        <p14:creationId xmlns:p14="http://schemas.microsoft.com/office/powerpoint/2010/main" val="14890046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85</a:t>
            </a:fld>
            <a:endParaRPr lang="en-US" dirty="0"/>
          </a:p>
        </p:txBody>
      </p:sp>
    </p:spTree>
    <p:extLst>
      <p:ext uri="{BB962C8B-B14F-4D97-AF65-F5344CB8AC3E}">
        <p14:creationId xmlns:p14="http://schemas.microsoft.com/office/powerpoint/2010/main" val="40026774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86</a:t>
            </a:fld>
            <a:endParaRPr lang="en-US" dirty="0"/>
          </a:p>
        </p:txBody>
      </p:sp>
    </p:spTree>
    <p:extLst>
      <p:ext uri="{BB962C8B-B14F-4D97-AF65-F5344CB8AC3E}">
        <p14:creationId xmlns:p14="http://schemas.microsoft.com/office/powerpoint/2010/main" val="9038095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87</a:t>
            </a:fld>
            <a:endParaRPr lang="en-US" dirty="0"/>
          </a:p>
        </p:txBody>
      </p:sp>
    </p:spTree>
    <p:extLst>
      <p:ext uri="{BB962C8B-B14F-4D97-AF65-F5344CB8AC3E}">
        <p14:creationId xmlns:p14="http://schemas.microsoft.com/office/powerpoint/2010/main" val="29159733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88</a:t>
            </a:fld>
            <a:endParaRPr lang="en-US" dirty="0"/>
          </a:p>
        </p:txBody>
      </p:sp>
    </p:spTree>
    <p:extLst>
      <p:ext uri="{BB962C8B-B14F-4D97-AF65-F5344CB8AC3E}">
        <p14:creationId xmlns:p14="http://schemas.microsoft.com/office/powerpoint/2010/main" val="11037612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89</a:t>
            </a:fld>
            <a:endParaRPr lang="en-US" dirty="0"/>
          </a:p>
        </p:txBody>
      </p:sp>
    </p:spTree>
    <p:extLst>
      <p:ext uri="{BB962C8B-B14F-4D97-AF65-F5344CB8AC3E}">
        <p14:creationId xmlns:p14="http://schemas.microsoft.com/office/powerpoint/2010/main" val="252556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29133477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90</a:t>
            </a:fld>
            <a:endParaRPr lang="en-US" dirty="0"/>
          </a:p>
        </p:txBody>
      </p:sp>
    </p:spTree>
    <p:extLst>
      <p:ext uri="{BB962C8B-B14F-4D97-AF65-F5344CB8AC3E}">
        <p14:creationId xmlns:p14="http://schemas.microsoft.com/office/powerpoint/2010/main" val="5635268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91</a:t>
            </a:fld>
            <a:endParaRPr lang="en-US" dirty="0"/>
          </a:p>
        </p:txBody>
      </p:sp>
    </p:spTree>
    <p:extLst>
      <p:ext uri="{BB962C8B-B14F-4D97-AF65-F5344CB8AC3E}">
        <p14:creationId xmlns:p14="http://schemas.microsoft.com/office/powerpoint/2010/main" val="20460270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92</a:t>
            </a:fld>
            <a:endParaRPr lang="en-US" dirty="0"/>
          </a:p>
        </p:txBody>
      </p:sp>
    </p:spTree>
    <p:extLst>
      <p:ext uri="{BB962C8B-B14F-4D97-AF65-F5344CB8AC3E}">
        <p14:creationId xmlns:p14="http://schemas.microsoft.com/office/powerpoint/2010/main" val="25791533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93</a:t>
            </a:fld>
            <a:endParaRPr lang="en-US" dirty="0"/>
          </a:p>
        </p:txBody>
      </p:sp>
    </p:spTree>
    <p:extLst>
      <p:ext uri="{BB962C8B-B14F-4D97-AF65-F5344CB8AC3E}">
        <p14:creationId xmlns:p14="http://schemas.microsoft.com/office/powerpoint/2010/main" val="11725718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94</a:t>
            </a:fld>
            <a:endParaRPr lang="en-US" dirty="0"/>
          </a:p>
        </p:txBody>
      </p:sp>
    </p:spTree>
    <p:extLst>
      <p:ext uri="{BB962C8B-B14F-4D97-AF65-F5344CB8AC3E}">
        <p14:creationId xmlns:p14="http://schemas.microsoft.com/office/powerpoint/2010/main" val="1491530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95</a:t>
            </a:fld>
            <a:endParaRPr lang="en-US" dirty="0"/>
          </a:p>
        </p:txBody>
      </p:sp>
    </p:spTree>
    <p:extLst>
      <p:ext uri="{BB962C8B-B14F-4D97-AF65-F5344CB8AC3E}">
        <p14:creationId xmlns:p14="http://schemas.microsoft.com/office/powerpoint/2010/main" val="25000945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96</a:t>
            </a:fld>
            <a:endParaRPr lang="en-US" dirty="0"/>
          </a:p>
        </p:txBody>
      </p:sp>
    </p:spTree>
    <p:extLst>
      <p:ext uri="{BB962C8B-B14F-4D97-AF65-F5344CB8AC3E}">
        <p14:creationId xmlns:p14="http://schemas.microsoft.com/office/powerpoint/2010/main" val="30584472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97</a:t>
            </a:fld>
            <a:endParaRPr lang="en-US" dirty="0"/>
          </a:p>
        </p:txBody>
      </p:sp>
    </p:spTree>
    <p:extLst>
      <p:ext uri="{BB962C8B-B14F-4D97-AF65-F5344CB8AC3E}">
        <p14:creationId xmlns:p14="http://schemas.microsoft.com/office/powerpoint/2010/main" val="13394612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4429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08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
        <p:nvSpPr>
          <p:cNvPr id="9" name="TextBox 8">
            <a:extLst>
              <a:ext uri="{FF2B5EF4-FFF2-40B4-BE49-F238E27FC236}">
                <a16:creationId xmlns:a16="http://schemas.microsoft.com/office/drawing/2014/main" id="{B809B105-A8F4-64BD-8243-80E27B24AF72}"/>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13" name="TextBox 12">
            <a:extLst>
              <a:ext uri="{FF2B5EF4-FFF2-40B4-BE49-F238E27FC236}">
                <a16:creationId xmlns:a16="http://schemas.microsoft.com/office/drawing/2014/main" id="{CECE8CAE-099F-CBF1-2E1A-2C8D205E83E1}"/>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GNU"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geeksforgeeks.org/program-for-fcfs-cpu-scheduling-set-1/"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7081284" y="4966255"/>
            <a:ext cx="4465674" cy="923330"/>
          </a:xfrm>
          <a:prstGeom prst="rect">
            <a:avLst/>
          </a:prstGeom>
          <a:noFill/>
        </p:spPr>
        <p:txBody>
          <a:bodyPr wrap="square">
            <a:spAutoFit/>
          </a:bodyPr>
          <a:lstStyle/>
          <a:p>
            <a:pPr algn="ctr"/>
            <a:r>
              <a:rPr lang="en-US" dirty="0">
                <a:solidFill>
                  <a:schemeClr val="accent3">
                    <a:lumMod val="75000"/>
                  </a:schemeClr>
                </a:solidFill>
                <a:latin typeface="Comic Sans MS" panose="030F0702030302020204" pitchFamily="66" charset="0"/>
              </a:rPr>
              <a:t>Operating System– An Introduction</a:t>
            </a:r>
          </a:p>
          <a:p>
            <a:pPr algn="ctr"/>
            <a:r>
              <a:rPr lang="en-US" dirty="0">
                <a:solidFill>
                  <a:schemeClr val="accent3">
                    <a:lumMod val="75000"/>
                  </a:schemeClr>
                </a:solidFill>
                <a:latin typeface="Comic Sans MS" panose="030F0702030302020204" pitchFamily="66" charset="0"/>
              </a:rPr>
              <a:t> by</a:t>
            </a:r>
          </a:p>
          <a:p>
            <a:pPr algn="ctr"/>
            <a:r>
              <a:rPr lang="en-US" dirty="0">
                <a:solidFill>
                  <a:schemeClr val="accent3">
                    <a:lumMod val="75000"/>
                  </a:schemeClr>
                </a:solidFill>
                <a:latin typeface="Comic Sans MS" panose="030F0702030302020204" pitchFamily="66" charset="0"/>
              </a:rPr>
              <a:t>Girish Godbole </a:t>
            </a:r>
            <a:endParaRPr lang="en-GB" dirty="0">
              <a:solidFill>
                <a:schemeClr val="accent3">
                  <a:lumMod val="75000"/>
                </a:schemeClr>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chemeClr val="accent3">
                    <a:lumMod val="75000"/>
                  </a:schemeClr>
                </a:solidFill>
                <a:latin typeface="Comic Sans MS" panose="030F0702030302020204" pitchFamily="66" charset="0"/>
              </a:rPr>
              <a:t>Welcome</a:t>
            </a:r>
            <a:endParaRPr lang="en-GB" sz="6000" dirty="0">
              <a:solidFill>
                <a:schemeClr val="accent3">
                  <a:lumMod val="75000"/>
                </a:schemeClr>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153093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23762" y="827575"/>
            <a:ext cx="10534049" cy="5078313"/>
          </a:xfrm>
          <a:prstGeom prst="rect">
            <a:avLst/>
          </a:prstGeom>
          <a:noFill/>
        </p:spPr>
        <p:txBody>
          <a:bodyPr wrap="square">
            <a:spAutoFit/>
          </a:bodyPr>
          <a:lstStyle/>
          <a:p>
            <a:r>
              <a:rPr lang="en-US" b="1" i="0" dirty="0">
                <a:effectLst/>
                <a:latin typeface="Nunito" pitchFamily="2" charset="0"/>
              </a:rPr>
              <a:t>macOS</a:t>
            </a:r>
          </a:p>
          <a:p>
            <a:endParaRPr lang="en-US" b="1" i="0" dirty="0">
              <a:effectLst/>
              <a:latin typeface="Nunito" pitchFamily="2" charset="0"/>
            </a:endParaRPr>
          </a:p>
          <a:p>
            <a:pPr algn="l"/>
            <a:r>
              <a:rPr lang="en-US" b="0" i="0" dirty="0">
                <a:effectLst/>
                <a:latin typeface="Nunito" pitchFamily="2" charset="0"/>
              </a:rPr>
              <a:t>macOS, powered by Apple, stands out as a unique combination of functionality and user-centric design. It has robust security features, functionality, and continuous aesthetic improvement</a:t>
            </a:r>
          </a:p>
          <a:p>
            <a:pPr algn="l"/>
            <a:endParaRPr lang="en-US" dirty="0">
              <a:latin typeface="Nunito" pitchFamily="2" charset="0"/>
            </a:endParaRPr>
          </a:p>
          <a:p>
            <a:pPr algn="l"/>
            <a:r>
              <a:rPr lang="en-US" b="0" i="0" dirty="0">
                <a:effectLst/>
                <a:latin typeface="Nunito" pitchFamily="2" charset="0"/>
              </a:rPr>
              <a:t>Unique features and characteristics of macOS include:</a:t>
            </a:r>
          </a:p>
          <a:p>
            <a:pPr algn="l"/>
            <a:r>
              <a:rPr lang="en-US" b="1" i="0" dirty="0">
                <a:effectLst/>
                <a:latin typeface="Nunito" pitchFamily="2" charset="0"/>
              </a:rPr>
              <a:t>Spotlight Search Tool</a:t>
            </a:r>
          </a:p>
          <a:p>
            <a:pPr algn="l"/>
            <a:r>
              <a:rPr lang="en-US" b="1" i="0" dirty="0">
                <a:effectLst/>
                <a:latin typeface="Nunito" pitchFamily="2" charset="0"/>
              </a:rPr>
              <a:t>Intuitive User Interaction</a:t>
            </a:r>
            <a:endParaRPr lang="en-US" b="1" dirty="0">
              <a:latin typeface="Nunito" pitchFamily="2" charset="0"/>
            </a:endParaRPr>
          </a:p>
          <a:p>
            <a:pPr algn="l"/>
            <a:r>
              <a:rPr lang="en-US" b="1" i="0" dirty="0">
                <a:effectLst/>
                <a:latin typeface="Nunito" pitchFamily="2" charset="0"/>
              </a:rPr>
              <a:t>Seamless Continuity</a:t>
            </a:r>
          </a:p>
          <a:p>
            <a:pPr algn="l"/>
            <a:r>
              <a:rPr lang="en-US" b="1" i="0" dirty="0">
                <a:effectLst/>
                <a:latin typeface="Nunito" pitchFamily="2" charset="0"/>
              </a:rPr>
              <a:t>Data Backups</a:t>
            </a:r>
            <a:endParaRPr lang="en-US" b="1" dirty="0">
              <a:latin typeface="Nunito" pitchFamily="2" charset="0"/>
            </a:endParaRPr>
          </a:p>
          <a:p>
            <a:pPr algn="l"/>
            <a:endParaRPr lang="en-US" b="1" i="0" dirty="0">
              <a:effectLst/>
              <a:latin typeface="Nunito" pitchFamily="2" charset="0"/>
            </a:endParaRPr>
          </a:p>
          <a:p>
            <a:pPr algn="l"/>
            <a:r>
              <a:rPr lang="en-US" b="0" i="0" dirty="0">
                <a:effectLst/>
                <a:latin typeface="Nunito" pitchFamily="2" charset="0"/>
              </a:rPr>
              <a:t>While macOS is celebrated for its elegant designs and interface, it is most known for its seamless integration with other solutions in the Apple ecosystem</a:t>
            </a:r>
          </a:p>
          <a:p>
            <a:pPr algn="l"/>
            <a:r>
              <a:rPr lang="en-US" b="0" i="0" dirty="0">
                <a:effectLst/>
                <a:latin typeface="Nunito" pitchFamily="2" charset="0"/>
              </a:rPr>
              <a:t>The desktop operating system can easily be integrated with various Apple devices such as iPhones and Apple Watches. This can enable users to synchronize their data, efficiently share information more, and seamlessly transition between devices.</a:t>
            </a:r>
            <a:endParaRPr lang="en-US" b="1" dirty="0">
              <a:latin typeface="Nunito" pitchFamily="2" charset="0"/>
            </a:endParaRPr>
          </a:p>
          <a:p>
            <a:pPr algn="l"/>
            <a:r>
              <a:rPr lang="en-US" b="0" i="0" dirty="0">
                <a:effectLst/>
                <a:latin typeface="Nunito" pitchFamily="2" charset="0"/>
              </a:rPr>
              <a:t>This integration benefits users with numerous Apple devices, as it can intuitively understand and address data requirements and connectivity preferences.</a:t>
            </a:r>
          </a:p>
        </p:txBody>
      </p:sp>
    </p:spTree>
    <p:extLst>
      <p:ext uri="{BB962C8B-B14F-4D97-AF65-F5344CB8AC3E}">
        <p14:creationId xmlns:p14="http://schemas.microsoft.com/office/powerpoint/2010/main" val="3554089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E4FE7294-0009-8AEF-A0D1-54F3A82315AB}"/>
              </a:ext>
            </a:extLst>
          </p:cNvPr>
          <p:cNvSpPr txBox="1"/>
          <p:nvPr/>
        </p:nvSpPr>
        <p:spPr>
          <a:xfrm>
            <a:off x="708259" y="646331"/>
            <a:ext cx="10611050" cy="563231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detection and recovery: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Deadlock prevention or avoidance is not applied to the software then we can handle this by deadlock detection and recovery. which consist of two phases:</a:t>
            </a: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we examine the state of the process and check whether there is a deadlock or not in the system.</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If found deadlock in the first phase then we apply the algorithm for recovery of the deadlock,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Deadlock detection and recovery, we get the correctness of data but performance decreases.</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Manual Intervention</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Automatic Recovery</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Recovery from Deadlock:</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 Process Termination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Abort all deadlocked processes</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Abort one process at a time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Factors for choosing the termination order: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The process’s priority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Completion time and the progress made so far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Resources consumed by the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Resources required to complete the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Number of processes to be terminated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Process type (interactive or batch)</a:t>
            </a:r>
          </a:p>
        </p:txBody>
      </p:sp>
    </p:spTree>
    <p:extLst>
      <p:ext uri="{BB962C8B-B14F-4D97-AF65-F5344CB8AC3E}">
        <p14:creationId xmlns:p14="http://schemas.microsoft.com/office/powerpoint/2010/main" val="412862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5B28FDB5-256A-D8F5-455C-E8C5969FB0A2}"/>
              </a:ext>
            </a:extLst>
          </p:cNvPr>
          <p:cNvSpPr txBox="1"/>
          <p:nvPr/>
        </p:nvSpPr>
        <p:spPr>
          <a:xfrm>
            <a:off x="851836" y="840424"/>
            <a:ext cx="10539663"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Recovery from Deadlock: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Resource Preemption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Selecting a victim: Resource preemption involves choosing which resources and processes should be preempted to break the deadlock. The selection order aims to minimize the overall cost of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 Rollback: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a resource is preempted from a process, the process cannot continue its normal execution as it lacks the required resource. Rolling back the process to a safe state and restarting it is a common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Starvation prevention: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To prevent resource starvation, it is essential to ensure that the same process is not always chosen as a victim. If victim selection is solely based on cost factors, one process might repeatedly lose its resources and never complete its designated task. To address this, it is advisable to limit the number of times a process can be chosen as a victim, including the number of rollbacks in the cost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nte"/>
              <a:ea typeface="+mn-ea"/>
              <a:cs typeface="+mn-cs"/>
            </a:endParaRPr>
          </a:p>
        </p:txBody>
      </p:sp>
    </p:spTree>
    <p:extLst>
      <p:ext uri="{BB962C8B-B14F-4D97-AF65-F5344CB8AC3E}">
        <p14:creationId xmlns:p14="http://schemas.microsoft.com/office/powerpoint/2010/main" val="20244192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601ADC5C-76A8-A0B0-2BF1-4D7C0ED72FEA}"/>
              </a:ext>
            </a:extLst>
          </p:cNvPr>
          <p:cNvSpPr txBox="1"/>
          <p:nvPr/>
        </p:nvSpPr>
        <p:spPr>
          <a:xfrm>
            <a:off x="828575" y="893016"/>
            <a:ext cx="10534850"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ignorance:</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If a deadlock is very rare, then let it happen and reboot the system. This is the approach that both Windows and UNIX take. we use the ostrich algorithm for deadlock ignorance.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Deadlock, ignorance performance is better than the above two methods but the correctness of data.</a:t>
            </a:r>
          </a:p>
        </p:txBody>
      </p:sp>
      <p:sp>
        <p:nvSpPr>
          <p:cNvPr id="5" name="TextBox 4">
            <a:extLst>
              <a:ext uri="{FF2B5EF4-FFF2-40B4-BE49-F238E27FC236}">
                <a16:creationId xmlns:a16="http://schemas.microsoft.com/office/drawing/2014/main" id="{0F97E606-B9C1-7757-385C-A59AD74FC40F}"/>
              </a:ext>
            </a:extLst>
          </p:cNvPr>
          <p:cNvSpPr txBox="1"/>
          <p:nvPr/>
        </p:nvSpPr>
        <p:spPr>
          <a:xfrm>
            <a:off x="828574" y="2643771"/>
            <a:ext cx="10534849" cy="147732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Safe State:</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safe state can be defined as a state in which there is no deadlock. It is achievable if:</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a process needs an unavailable resource, it may wait until the same has been released by a process to which it has already been allocated. if such a sequence does not exist, it is an unsafe state.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All the requested resources are allocated to the process.</a:t>
            </a:r>
          </a:p>
        </p:txBody>
      </p:sp>
    </p:spTree>
    <p:extLst>
      <p:ext uri="{BB962C8B-B14F-4D97-AF65-F5344CB8AC3E}">
        <p14:creationId xmlns:p14="http://schemas.microsoft.com/office/powerpoint/2010/main" val="4133127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4" name="TextBox 3">
            <a:extLst>
              <a:ext uri="{FF2B5EF4-FFF2-40B4-BE49-F238E27FC236}">
                <a16:creationId xmlns:a16="http://schemas.microsoft.com/office/drawing/2014/main" id="{0B36D622-34C7-B40F-B35D-EF3AC605FCEA}"/>
              </a:ext>
            </a:extLst>
          </p:cNvPr>
          <p:cNvSpPr txBox="1"/>
          <p:nvPr/>
        </p:nvSpPr>
        <p:spPr>
          <a:xfrm>
            <a:off x="766010" y="809936"/>
            <a:ext cx="10505975"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Semaphores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Semaphores are integer variables that are used to solve the critical section problem by using two atomic operations, wait and signal that are used for process synchronization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process of using Semaphores provides two operations: wait (P) and signal (V). The wait operation decrements the value of the semaphore, and the signal operation increments the value of the semaphore. When the value of the semaphore is zero, any process that performs a wait operation will be blocked until another process performs a signal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They are used to enforce mutual exclusion, avoid race conditions, and implement synchronization between processes.</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16520043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ACED7E87-90D1-A6B2-E243-11A0EA924B8D}"/>
              </a:ext>
            </a:extLst>
          </p:cNvPr>
          <p:cNvSpPr txBox="1"/>
          <p:nvPr/>
        </p:nvSpPr>
        <p:spPr>
          <a:xfrm>
            <a:off x="851836" y="808846"/>
            <a:ext cx="10582977" cy="535531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Types of Semaphores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Counting Semaphores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These are integer value semaphores and have an unrestricted value domain. These semaphores are used to coordinate resource access, where the semaphore count is the number of available resources. If the resources are added, the semaphore count is automatically incremented and if the resources are removed, the count is decremented.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Binary Semaphores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 binary semaphores are like counting semaphores but their value is restricted to 0 and 1. The wait operation only works when the semaphore is 1 and the signal operation succeeds when the semaphore is 0. It is sometimes easier to implement binary semaphores than counting semaphores.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This is also known as a mutex lock</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Limitations :</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One of the biggest limitations of semaphore is priority inversion.</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Deadlock, suppose a process is trying to wake up another process that is not in a sleep state. Therefore, a deadlock may be blocked indefinitely.</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operating system has to keep track of all calls to wait and signal the semaphore.</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28253305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EDF13C30-7191-FD78-6627-429EE260FDB5}"/>
              </a:ext>
            </a:extLst>
          </p:cNvPr>
          <p:cNvSpPr txBox="1"/>
          <p:nvPr/>
        </p:nvSpPr>
        <p:spPr>
          <a:xfrm>
            <a:off x="735129" y="777835"/>
            <a:ext cx="10721742"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Advantages of Semaphores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simple and effective mechanism for process synchronization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Supports coordination between multiple processes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Provides a flexible and robust way to manage shared resources.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used to implement critical sections in a program.</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used to avoid race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Disadvantages of Semaphores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lead to performance degradation due to overhead associated with wait and signal operations.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Can result in deadlock if used incorrectly.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was proposed by Dijkstra in 1965 which is a very significant technique to manage concurrent processes by using a simple integer value, which is known as a semaphore. A semaphore is simply an integer variable that is shared between threads. This variable is used to solve the critical section problem and to achieve process synchronization in the multiprocessing environment.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cause performance issues in a program if not used properly.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difficult to debug and maintain.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prone to race conditions and other synchronization problems if not used correctly.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vulnerable to certain types of attacks, such as denial of service attacks</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3793802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36933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Process Synchronization- In a multiprogramming environment, where multiple processes are present, all the processes need to be synchronized so that incorrect output is not produced.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Race Condition- When two or more processes try to access the same shared variable, there is a possibility that it may produce an incorrect output which depends on the order in which access takes place.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Critical Section- A region that contains the shared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What is Mutex in OS?</a:t>
            </a: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Mutex stands for mutual exclusion object. A mutex in OS is a program object used in computer programming that allows many program threads to alternately access the same resource, such as access to a file.</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A mutex is a binary variable used to provide a locking mechanism. It offers mutual exclusion to a section of code that restricts only one thread to work on a code section at a given time.</a:t>
            </a:r>
          </a:p>
        </p:txBody>
      </p:sp>
      <p:pic>
        <p:nvPicPr>
          <p:cNvPr id="3074" name="Picture 2" descr="what is mutex">
            <a:extLst>
              <a:ext uri="{FF2B5EF4-FFF2-40B4-BE49-F238E27FC236}">
                <a16:creationId xmlns:a16="http://schemas.microsoft.com/office/drawing/2014/main" id="{BB5CFDB0-5C01-EABA-41B3-F5700FAD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544908"/>
            <a:ext cx="5021179" cy="153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22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Working of Mutex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Suppose a thread executes a code and has locked that region using a mutex.</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If the scheduler decides to perform context switching, all the threads ready to execute in the same region are unblocked.</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Out of all the threads available, only one will make it to the execution, but if it tries to access the piece of code already locked by the mutex, then this thread will go to sleep.</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Context switching will take place again and again, but no thread will be able to access the region that has been locked until the lock is released.</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Only the thread that has locked the region can unlock it as well.</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This is how mutex ensures the mutual exclusion of threads in a multiprogramming environment.</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39646247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Advantages of Mutex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Since there is only one thread present in the critical section at a given time, there are no race conditions, and the data always remains consistent.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Only one thread will be able to access the critical 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Solves the race condition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Disadvantages of Mutex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If a thread is preempted or goes to sleep after obtaining a lock, then it may cause other threads to enter a state of starvation as they may not move forward.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It cannot be locked or unlocked other than the one thread that has acquired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It may lead to a busy waiting state, which wastes CPU time as the thread will check again and again for the lock to get released, hence wasting a lot of system calls.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1016369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809324" y="748960"/>
            <a:ext cx="10573351"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Components of Mutex Locks</a:t>
            </a: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 fundamental parts that constitute mutex locks include the lock itself, which is a synchronization mechanism preventing multiple threads from simultaneously accessing shared resources. These are several components of mutex locks:</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Lock:</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The core element that signals whether a resource is currently in use</a:t>
            </a:r>
            <a:b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Status Indicators: </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Variables or flags indicating the state of the mutex, whether it's locked or unlocked</a:t>
            </a:r>
            <a:b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Thread Synchronization Mechanisms: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Protocols or methods ensuring orderly access to the shared resource by multiple threads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Different Types of Mutex Locks in 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Several types of mutex locks are designed for specific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Binary Mutex Locks: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Basic on/off locks that either allow or prevent access</a:t>
            </a:r>
            <a:b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Recursive Mutex Locks: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Permits a thread to relock a resource it has already locked</a:t>
            </a:r>
            <a:b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Adaptive Mutex Locks: </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Adjusts its behavior based on the current system conditions</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p:txBody>
      </p:sp>
    </p:spTree>
    <p:extLst>
      <p:ext uri="{BB962C8B-B14F-4D97-AF65-F5344CB8AC3E}">
        <p14:creationId xmlns:p14="http://schemas.microsoft.com/office/powerpoint/2010/main" val="2271555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23762" y="827575"/>
            <a:ext cx="10534049" cy="5355312"/>
          </a:xfrm>
          <a:prstGeom prst="rect">
            <a:avLst/>
          </a:prstGeom>
          <a:noFill/>
        </p:spPr>
        <p:txBody>
          <a:bodyPr wrap="square">
            <a:spAutoFit/>
          </a:bodyPr>
          <a:lstStyle/>
          <a:p>
            <a:pPr algn="l"/>
            <a:r>
              <a:rPr lang="en-US" b="1" i="0" dirty="0">
                <a:effectLst/>
                <a:latin typeface="Nunito" pitchFamily="2" charset="0"/>
              </a:rPr>
              <a:t>Linux Distributions</a:t>
            </a:r>
          </a:p>
          <a:p>
            <a:pPr algn="l"/>
            <a:r>
              <a:rPr lang="en-US" b="0" i="0" dirty="0">
                <a:effectLst/>
                <a:latin typeface="Nunito" pitchFamily="2" charset="0"/>
              </a:rPr>
              <a:t>Linux is known as one of the most diverse types of networking operating systems. They offer numerous types of solutions, such as Ubuntu, CentOS, and much more. These different distributions each contain a unique combination of various Linux tools and capabilities, with each designed to address individual preferences and requirements.</a:t>
            </a:r>
          </a:p>
          <a:p>
            <a:pPr algn="l"/>
            <a:r>
              <a:rPr lang="en-US" b="0" i="0" dirty="0">
                <a:effectLst/>
                <a:latin typeface="Nunito" pitchFamily="2" charset="0"/>
              </a:rPr>
              <a:t>For example, Ubuntu is best suited for users prioritizing adaptable interfaces and regular updates. In contrast, CentOS is popular for its robust tools and stability. Other benefits of Linux distributions include</a:t>
            </a:r>
          </a:p>
          <a:p>
            <a:pPr algn="l"/>
            <a:r>
              <a:rPr lang="en-US" i="0" dirty="0">
                <a:effectLst/>
                <a:latin typeface="Nunito" pitchFamily="2" charset="0"/>
              </a:rPr>
              <a:t>Customization</a:t>
            </a:r>
            <a:endParaRPr lang="en-US" dirty="0">
              <a:latin typeface="Nunito" pitchFamily="2" charset="0"/>
            </a:endParaRPr>
          </a:p>
          <a:p>
            <a:pPr algn="l"/>
            <a:r>
              <a:rPr lang="en-US" dirty="0">
                <a:latin typeface="Nunito" pitchFamily="2" charset="0"/>
              </a:rPr>
              <a:t>R</a:t>
            </a:r>
            <a:r>
              <a:rPr lang="en-US" i="0" dirty="0">
                <a:effectLst/>
                <a:latin typeface="Nunito" pitchFamily="2" charset="0"/>
              </a:rPr>
              <a:t>obust security mechanism</a:t>
            </a:r>
          </a:p>
          <a:p>
            <a:pPr algn="l"/>
            <a:r>
              <a:rPr lang="en-US" i="0" dirty="0">
                <a:effectLst/>
                <a:latin typeface="Nunito" pitchFamily="2" charset="0"/>
              </a:rPr>
              <a:t>Server Capabilities</a:t>
            </a:r>
          </a:p>
          <a:p>
            <a:pPr algn="l"/>
            <a:r>
              <a:rPr lang="en-US" i="0" dirty="0">
                <a:effectLst/>
                <a:latin typeface="Nunito" pitchFamily="2" charset="0"/>
              </a:rPr>
              <a:t>Long-Term Support</a:t>
            </a:r>
            <a:r>
              <a:rPr lang="en-US" dirty="0">
                <a:latin typeface="Nunito" pitchFamily="2" charset="0"/>
              </a:rPr>
              <a:t>(LTS)</a:t>
            </a:r>
          </a:p>
          <a:p>
            <a:pPr algn="l"/>
            <a:endParaRPr lang="en-US" b="1" i="0" dirty="0">
              <a:effectLst/>
              <a:latin typeface="Nunito" pitchFamily="2" charset="0"/>
            </a:endParaRPr>
          </a:p>
          <a:p>
            <a:pPr algn="l"/>
            <a:r>
              <a:rPr lang="en-US" b="0" i="0" dirty="0">
                <a:effectLst/>
                <a:latin typeface="Nunito" pitchFamily="2" charset="0"/>
              </a:rPr>
              <a:t>One of the biggest advantages of </a:t>
            </a:r>
            <a:r>
              <a:rPr lang="en-US" b="0" i="0" u="none" strike="noStrike" dirty="0">
                <a:solidFill>
                  <a:srgbClr val="C00000"/>
                </a:solidFill>
                <a:effectLst/>
                <a:latin typeface="Nunito" pitchFamily="2" charset="0"/>
              </a:rPr>
              <a:t>Linux distribution is its intrinsic open-source nature and extensive community support channels</a:t>
            </a:r>
            <a:r>
              <a:rPr lang="en-US" b="0" i="0" dirty="0">
                <a:effectLst/>
                <a:latin typeface="Nunito" pitchFamily="2" charset="0"/>
              </a:rPr>
              <a:t>. This allows users to inspect, modify, and distribute underlying source code freely. This fosters a culture of shared knowledge and encourages active participation in the development process.</a:t>
            </a:r>
          </a:p>
          <a:p>
            <a:pPr algn="l"/>
            <a:r>
              <a:rPr lang="en-US" b="0" i="0" dirty="0">
                <a:effectLst/>
                <a:latin typeface="Nunito" pitchFamily="2" charset="0"/>
              </a:rPr>
              <a:t>This continuous focus on user-driven improvement helps facilitate a never-ending advancement cycle. This has led to a collective commitment to shared growth and innovation.</a:t>
            </a:r>
            <a:endParaRPr lang="en-US" b="1" i="0" dirty="0">
              <a:effectLst/>
              <a:latin typeface="Nunito" pitchFamily="2" charset="0"/>
            </a:endParaRPr>
          </a:p>
        </p:txBody>
      </p:sp>
    </p:spTree>
    <p:extLst>
      <p:ext uri="{BB962C8B-B14F-4D97-AF65-F5344CB8AC3E}">
        <p14:creationId xmlns:p14="http://schemas.microsoft.com/office/powerpoint/2010/main" val="459864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0920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graphicFrame>
        <p:nvGraphicFramePr>
          <p:cNvPr id="4" name="Table 4">
            <a:extLst>
              <a:ext uri="{FF2B5EF4-FFF2-40B4-BE49-F238E27FC236}">
                <a16:creationId xmlns:a16="http://schemas.microsoft.com/office/drawing/2014/main" id="{280E660E-5082-CBCA-8C4E-76F775E0532A}"/>
              </a:ext>
            </a:extLst>
          </p:cNvPr>
          <p:cNvGraphicFramePr>
            <a:graphicFrameLocks noGrp="1"/>
          </p:cNvGraphicFramePr>
          <p:nvPr/>
        </p:nvGraphicFramePr>
        <p:xfrm>
          <a:off x="753979" y="1021080"/>
          <a:ext cx="10684042" cy="3253184"/>
        </p:xfrm>
        <a:graphic>
          <a:graphicData uri="http://schemas.openxmlformats.org/drawingml/2006/table">
            <a:tbl>
              <a:tblPr firstRow="1" bandRow="1">
                <a:tableStyleId>{F5AB1C69-6EDB-4FF4-983F-18BD219EF322}</a:tableStyleId>
              </a:tblPr>
              <a:tblGrid>
                <a:gridCol w="5342021">
                  <a:extLst>
                    <a:ext uri="{9D8B030D-6E8A-4147-A177-3AD203B41FA5}">
                      <a16:colId xmlns:a16="http://schemas.microsoft.com/office/drawing/2014/main" val="2316426676"/>
                    </a:ext>
                  </a:extLst>
                </a:gridCol>
                <a:gridCol w="5342021">
                  <a:extLst>
                    <a:ext uri="{9D8B030D-6E8A-4147-A177-3AD203B41FA5}">
                      <a16:colId xmlns:a16="http://schemas.microsoft.com/office/drawing/2014/main" val="2358663504"/>
                    </a:ext>
                  </a:extLst>
                </a:gridCol>
              </a:tblGrid>
              <a:tr h="370840">
                <a:tc>
                  <a:txBody>
                    <a:bodyPr/>
                    <a:lstStyle/>
                    <a:p>
                      <a:pPr algn="ctr" fontAlgn="base"/>
                      <a:r>
                        <a:rPr lang="en-US" b="1" dirty="0">
                          <a:solidFill>
                            <a:schemeClr val="tx1"/>
                          </a:solidFill>
                          <a:effectLst/>
                          <a:latin typeface="Nunito" pitchFamily="2" charset="0"/>
                        </a:rPr>
                        <a:t>Deadlock</a:t>
                      </a:r>
                    </a:p>
                  </a:txBody>
                  <a:tcPr marL="39618" marR="39618" marT="39618" marB="39618" anchor="ctr"/>
                </a:tc>
                <a:tc>
                  <a:txBody>
                    <a:bodyPr/>
                    <a:lstStyle/>
                    <a:p>
                      <a:pPr algn="ctr" fontAlgn="base"/>
                      <a:r>
                        <a:rPr lang="en-US" b="1" dirty="0">
                          <a:solidFill>
                            <a:schemeClr val="tx1"/>
                          </a:solidFill>
                          <a:effectLst/>
                          <a:latin typeface="Nunito" pitchFamily="2" charset="0"/>
                        </a:rPr>
                        <a:t>Starvation</a:t>
                      </a:r>
                    </a:p>
                  </a:txBody>
                  <a:tcPr marL="39618" marR="39618" marT="39618" marB="39618" anchor="ctr"/>
                </a:tc>
                <a:extLst>
                  <a:ext uri="{0D108BD9-81ED-4DB2-BD59-A6C34878D82A}">
                    <a16:rowId xmlns:a16="http://schemas.microsoft.com/office/drawing/2014/main" val="607762400"/>
                  </a:ext>
                </a:extLst>
              </a:tr>
              <a:tr h="370840">
                <a:tc>
                  <a:txBody>
                    <a:bodyPr/>
                    <a:lstStyle/>
                    <a:p>
                      <a:pPr algn="ctr" fontAlgn="base"/>
                      <a:r>
                        <a:rPr lang="en-US" b="0">
                          <a:effectLst/>
                          <a:latin typeface="Nunito" pitchFamily="2" charset="0"/>
                        </a:rPr>
                        <a:t>All processes keep waiting for each other to complete and none get executed</a:t>
                      </a:r>
                    </a:p>
                  </a:txBody>
                  <a:tcPr marL="39618" marR="39618" marT="39618" marB="39618" anchor="ctr"/>
                </a:tc>
                <a:tc>
                  <a:txBody>
                    <a:bodyPr/>
                    <a:lstStyle/>
                    <a:p>
                      <a:pPr algn="ctr" fontAlgn="base"/>
                      <a:r>
                        <a:rPr lang="en-US" b="0" dirty="0">
                          <a:effectLst/>
                          <a:latin typeface="Nunito" pitchFamily="2" charset="0"/>
                        </a:rPr>
                        <a:t>High priority processes keep executing and low priority processes are blocked</a:t>
                      </a:r>
                    </a:p>
                  </a:txBody>
                  <a:tcPr marL="39618" marR="39618" marT="39618" marB="39618" anchor="ctr"/>
                </a:tc>
                <a:extLst>
                  <a:ext uri="{0D108BD9-81ED-4DB2-BD59-A6C34878D82A}">
                    <a16:rowId xmlns:a16="http://schemas.microsoft.com/office/drawing/2014/main" val="262022485"/>
                  </a:ext>
                </a:extLst>
              </a:tr>
              <a:tr h="370840">
                <a:tc>
                  <a:txBody>
                    <a:bodyPr/>
                    <a:lstStyle/>
                    <a:p>
                      <a:pPr algn="ctr" fontAlgn="base"/>
                      <a:r>
                        <a:rPr lang="en-US" b="0">
                          <a:effectLst/>
                          <a:latin typeface="Nunito" pitchFamily="2" charset="0"/>
                        </a:rPr>
                        <a:t>Resources are blocked by the processes</a:t>
                      </a:r>
                    </a:p>
                  </a:txBody>
                  <a:tcPr marL="39618" marR="39618" marT="39618" marB="39618" anchor="ctr"/>
                </a:tc>
                <a:tc>
                  <a:txBody>
                    <a:bodyPr/>
                    <a:lstStyle/>
                    <a:p>
                      <a:pPr algn="ctr" fontAlgn="base"/>
                      <a:r>
                        <a:rPr lang="en-US" b="0" dirty="0">
                          <a:effectLst/>
                          <a:latin typeface="Nunito" pitchFamily="2" charset="0"/>
                        </a:rPr>
                        <a:t>Resources are continuously utilized by high priority processes</a:t>
                      </a:r>
                    </a:p>
                  </a:txBody>
                  <a:tcPr marL="39618" marR="39618" marT="39618" marB="39618" anchor="ctr"/>
                </a:tc>
                <a:extLst>
                  <a:ext uri="{0D108BD9-81ED-4DB2-BD59-A6C34878D82A}">
                    <a16:rowId xmlns:a16="http://schemas.microsoft.com/office/drawing/2014/main" val="4121035694"/>
                  </a:ext>
                </a:extLst>
              </a:tr>
              <a:tr h="370840">
                <a:tc>
                  <a:txBody>
                    <a:bodyPr/>
                    <a:lstStyle/>
                    <a:p>
                      <a:pPr algn="ctr" fontAlgn="base"/>
                      <a:r>
                        <a:rPr lang="en-US" b="0">
                          <a:effectLst/>
                          <a:latin typeface="Nunito" pitchFamily="2" charset="0"/>
                        </a:rPr>
                        <a:t>Necessary conditions Mutual Exclusion, Hold and Wait, No preemption, Circular Wait</a:t>
                      </a:r>
                    </a:p>
                  </a:txBody>
                  <a:tcPr marL="39618" marR="39618" marT="39618" marB="39618" anchor="ctr"/>
                </a:tc>
                <a:tc>
                  <a:txBody>
                    <a:bodyPr/>
                    <a:lstStyle/>
                    <a:p>
                      <a:pPr algn="ctr" fontAlgn="base"/>
                      <a:r>
                        <a:rPr lang="en-US" b="0" dirty="0">
                          <a:effectLst/>
                          <a:latin typeface="Nunito" pitchFamily="2" charset="0"/>
                        </a:rPr>
                        <a:t>Priorities are assigned to the processes</a:t>
                      </a:r>
                    </a:p>
                  </a:txBody>
                  <a:tcPr marL="39618" marR="39618" marT="39618" marB="39618" anchor="ctr"/>
                </a:tc>
                <a:extLst>
                  <a:ext uri="{0D108BD9-81ED-4DB2-BD59-A6C34878D82A}">
                    <a16:rowId xmlns:a16="http://schemas.microsoft.com/office/drawing/2014/main" val="2619372555"/>
                  </a:ext>
                </a:extLst>
              </a:tr>
              <a:tr h="370840">
                <a:tc>
                  <a:txBody>
                    <a:bodyPr/>
                    <a:lstStyle/>
                    <a:p>
                      <a:pPr algn="ctr" fontAlgn="base"/>
                      <a:r>
                        <a:rPr lang="en-US" b="0">
                          <a:effectLst/>
                          <a:latin typeface="Nunito" pitchFamily="2" charset="0"/>
                        </a:rPr>
                        <a:t>Also known as Circular wait</a:t>
                      </a:r>
                    </a:p>
                  </a:txBody>
                  <a:tcPr marL="39618" marR="39618" marT="39618" marB="39618" anchor="ctr"/>
                </a:tc>
                <a:tc>
                  <a:txBody>
                    <a:bodyPr/>
                    <a:lstStyle/>
                    <a:p>
                      <a:pPr algn="ctr" fontAlgn="base"/>
                      <a:r>
                        <a:rPr lang="en-US" b="0" dirty="0">
                          <a:effectLst/>
                          <a:latin typeface="Nunito" pitchFamily="2" charset="0"/>
                        </a:rPr>
                        <a:t>Also known as lived lock</a:t>
                      </a:r>
                    </a:p>
                  </a:txBody>
                  <a:tcPr marL="39618" marR="39618" marT="39618" marB="39618" anchor="ctr"/>
                </a:tc>
                <a:extLst>
                  <a:ext uri="{0D108BD9-81ED-4DB2-BD59-A6C34878D82A}">
                    <a16:rowId xmlns:a16="http://schemas.microsoft.com/office/drawing/2014/main" val="923215128"/>
                  </a:ext>
                </a:extLst>
              </a:tr>
              <a:tr h="370840">
                <a:tc>
                  <a:txBody>
                    <a:bodyPr/>
                    <a:lstStyle/>
                    <a:p>
                      <a:pPr algn="ctr" fontAlgn="base"/>
                      <a:r>
                        <a:rPr lang="en-US" b="0">
                          <a:effectLst/>
                          <a:latin typeface="Nunito" pitchFamily="2" charset="0"/>
                        </a:rPr>
                        <a:t>It can be prevented by avoiding the necessary conditions for deadlock</a:t>
                      </a:r>
                    </a:p>
                  </a:txBody>
                  <a:tcPr marL="39618" marR="39618" marT="39618" marB="39618" anchor="ctr"/>
                </a:tc>
                <a:tc>
                  <a:txBody>
                    <a:bodyPr/>
                    <a:lstStyle/>
                    <a:p>
                      <a:pPr algn="ctr" fontAlgn="base"/>
                      <a:r>
                        <a:rPr lang="en-US" b="0" dirty="0">
                          <a:effectLst/>
                          <a:latin typeface="Nunito" pitchFamily="2" charset="0"/>
                        </a:rPr>
                        <a:t>It can be prevented by Aging</a:t>
                      </a:r>
                    </a:p>
                  </a:txBody>
                  <a:tcPr marL="39618" marR="39618" marT="39618" marB="39618" anchor="ctr"/>
                </a:tc>
                <a:extLst>
                  <a:ext uri="{0D108BD9-81ED-4DB2-BD59-A6C34878D82A}">
                    <a16:rowId xmlns:a16="http://schemas.microsoft.com/office/drawing/2014/main" val="3545073220"/>
                  </a:ext>
                </a:extLst>
              </a:tr>
            </a:tbl>
          </a:graphicData>
        </a:graphic>
      </p:graphicFrame>
    </p:spTree>
    <p:extLst>
      <p:ext uri="{BB962C8B-B14F-4D97-AF65-F5344CB8AC3E}">
        <p14:creationId xmlns:p14="http://schemas.microsoft.com/office/powerpoint/2010/main" val="84253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id="{EDF13C30-7191-FD78-6627-429EE260FDB5}"/>
              </a:ext>
            </a:extLst>
          </p:cNvPr>
          <p:cNvSpPr txBox="1"/>
          <p:nvPr/>
        </p:nvSpPr>
        <p:spPr>
          <a:xfrm>
            <a:off x="693821" y="786857"/>
            <a:ext cx="1051961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Producer-Consumer problem</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is a classic synchronization problem in operating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problem is defined as follows: there is a fixed-size buffer a Producer process, and a Consumer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Producer</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process creates an item and adds it to the shared buffer. 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Consumer</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process takes items out of the shared buffer and “consumes”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Certain conditions must be met by the Producer and the Consumer processes to have consistent data synchronization: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Producer process must not produce an item if the shared buffer is full.</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Consumer process must not consume an item if the shared buffer is empty.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Access to the shared buffer must be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mutually exclusive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this means that at any given instance, only one process should be able to access the shared buffer and make changes to it.</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pic>
        <p:nvPicPr>
          <p:cNvPr id="6146" name="Picture 2">
            <a:extLst>
              <a:ext uri="{FF2B5EF4-FFF2-40B4-BE49-F238E27FC236}">
                <a16:creationId xmlns:a16="http://schemas.microsoft.com/office/drawing/2014/main" id="{5522C471-B238-36E1-55AA-8825E805C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519" y="2001553"/>
            <a:ext cx="3467397" cy="227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029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p>
        </p:txBody>
      </p:sp>
      <p:sp>
        <p:nvSpPr>
          <p:cNvPr id="11" name="TextBox 10">
            <a:extLst>
              <a:ext uri="{FF2B5EF4-FFF2-40B4-BE49-F238E27FC236}">
                <a16:creationId xmlns:a16="http://schemas.microsoft.com/office/drawing/2014/main" id="{4C517522-327F-0DF2-25ED-D71765701586}"/>
              </a:ext>
            </a:extLst>
          </p:cNvPr>
          <p:cNvSpPr txBox="1"/>
          <p:nvPr/>
        </p:nvSpPr>
        <p:spPr>
          <a:xfrm>
            <a:off x="693019" y="875180"/>
            <a:ext cx="10655166"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solution to the Producer-Consumer problem involves three </a:t>
            </a:r>
            <a:r>
              <a:rPr kumimoji="0" lang="en-US" sz="1800" b="0" i="1" u="none" strike="noStrike" kern="1200" cap="none" spc="0" normalizeH="0" baseline="0" noProof="0" dirty="0">
                <a:ln>
                  <a:noFill/>
                </a:ln>
                <a:solidFill>
                  <a:srgbClr val="374151"/>
                </a:solidFill>
                <a:effectLst/>
                <a:uLnTx/>
                <a:uFillTx/>
                <a:latin typeface="Nunito" pitchFamily="2" charset="0"/>
                <a:ea typeface="+mn-ea"/>
                <a:cs typeface="+mn-cs"/>
              </a:rPr>
              <a:t>semaphore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Full: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Tracks the space filled by the Producer process. It is initialized with a value of 0 as the buffer will have 00 filled spaces at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Empty: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Tracks the space in the buffer. It is initially set to </a:t>
            </a:r>
            <a:r>
              <a:rPr kumimoji="0" lang="en-US" sz="1800" b="1" i="0" u="none" strike="noStrike" kern="1200" cap="none" spc="0" normalizeH="0" baseline="0" noProof="0" dirty="0" err="1">
                <a:ln>
                  <a:noFill/>
                </a:ln>
                <a:solidFill>
                  <a:srgbClr val="374151"/>
                </a:solidFill>
                <a:effectLst/>
                <a:uLnTx/>
                <a:uFillTx/>
                <a:latin typeface="Nunito" pitchFamily="2" charset="0"/>
                <a:ea typeface="+mn-ea"/>
                <a:cs typeface="+mn-cs"/>
              </a:rPr>
              <a:t>buffer_size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as the whole buffer is empty at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Mutex: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Used for mutual exclusion so that only one process can access the shared buffer at a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Using Signal and Wait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operations on these semaphores, we can arrive at a solution.</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
        <p:nvSpPr>
          <p:cNvPr id="17" name="Rectangle 12">
            <a:extLst>
              <a:ext uri="{FF2B5EF4-FFF2-40B4-BE49-F238E27FC236}">
                <a16:creationId xmlns:a16="http://schemas.microsoft.com/office/drawing/2014/main" id="{85E098AB-7379-E7A7-C2FA-7865561A7134}"/>
              </a:ext>
            </a:extLst>
          </p:cNvPr>
          <p:cNvSpPr>
            <a:spLocks noChangeArrowheads="1"/>
          </p:cNvSpPr>
          <p:nvPr/>
        </p:nvSpPr>
        <p:spPr bwMode="auto">
          <a:xfrm>
            <a:off x="6368714" y="3429000"/>
            <a:ext cx="2239479" cy="2536491"/>
          </a:xfrm>
          <a:prstGeom prst="rect">
            <a:avLst/>
          </a:prstGeom>
          <a:solidFill>
            <a:srgbClr val="2828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void</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Consumer</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while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true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Full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consume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Empty</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000000"/>
                </a:solidFill>
                <a:effectLst/>
                <a:uLnTx/>
                <a:uFillTx/>
                <a:latin typeface="Dante"/>
                <a:ea typeface="+mn-ea"/>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8" name="Rectangle 13">
            <a:extLst>
              <a:ext uri="{FF2B5EF4-FFF2-40B4-BE49-F238E27FC236}">
                <a16:creationId xmlns:a16="http://schemas.microsoft.com/office/drawing/2014/main" id="{82ABD2EE-1BE4-7B6A-C743-583C9CB75B18}"/>
              </a:ext>
            </a:extLst>
          </p:cNvPr>
          <p:cNvSpPr>
            <a:spLocks noChangeArrowheads="1"/>
          </p:cNvSpPr>
          <p:nvPr/>
        </p:nvSpPr>
        <p:spPr bwMode="auto">
          <a:xfrm>
            <a:off x="8961120" y="3200108"/>
            <a:ext cx="2239479" cy="2782712"/>
          </a:xfrm>
          <a:prstGeom prst="rect">
            <a:avLst/>
          </a:prstGeom>
          <a:solidFill>
            <a:srgbClr val="2828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void</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Producer</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while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true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1" u="none" strike="noStrike" kern="1200" cap="none" spc="0" normalizeH="0" baseline="0" noProof="0" dirty="0">
                <a:ln>
                  <a:noFill/>
                </a:ln>
                <a:solidFill>
                  <a:srgbClr val="8B949E"/>
                </a:solidFill>
                <a:effectLst/>
                <a:uLnTx/>
                <a:uFillTx/>
                <a:latin typeface="Menlo"/>
                <a:ea typeface="+mn-ea"/>
                <a:cs typeface="+mn-cs"/>
              </a:rPr>
              <a:t>// Produce an item</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Empty</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add</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Full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21929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669758" y="646331"/>
            <a:ext cx="10668802" cy="5632311"/>
          </a:xfrm>
          <a:prstGeom prst="rect">
            <a:avLst/>
          </a:prstGeom>
          <a:noFill/>
        </p:spPr>
        <p:txBody>
          <a:bodyPr wrap="square">
            <a:spAutoFit/>
          </a:bodyPr>
          <a:lstStyle/>
          <a:p>
            <a:r>
              <a:rPr lang="en-US" b="1" i="0" dirty="0">
                <a:effectLst/>
                <a:latin typeface="Nunito" pitchFamily="2" charset="0"/>
              </a:rPr>
              <a:t>Mobile Operating Systems</a:t>
            </a:r>
          </a:p>
          <a:p>
            <a:endParaRPr lang="en-US" b="1" i="0" dirty="0">
              <a:effectLst/>
              <a:latin typeface="Nunito" pitchFamily="2" charset="0"/>
            </a:endParaRPr>
          </a:p>
          <a:p>
            <a:r>
              <a:rPr lang="en-US" b="1" i="0" dirty="0">
                <a:effectLst/>
                <a:latin typeface="Nunito" pitchFamily="2" charset="0"/>
              </a:rPr>
              <a:t>Android</a:t>
            </a:r>
          </a:p>
          <a:p>
            <a:pPr algn="l"/>
            <a:r>
              <a:rPr lang="en-US" b="0" i="0" dirty="0">
                <a:effectLst/>
                <a:latin typeface="Nunito" pitchFamily="2" charset="0"/>
              </a:rPr>
              <a:t>Android is one of the most popular and reliable types of operating systems for mobile devices. One of the most significant advantages of the Android operating system is its wide range of device compatibility and opportunities for customization. Users can use Android OS to personalize and tailor their experiences.</a:t>
            </a:r>
          </a:p>
          <a:p>
            <a:pPr algn="l"/>
            <a:r>
              <a:rPr lang="en-US" b="0" i="0" dirty="0">
                <a:effectLst/>
                <a:latin typeface="Nunito" pitchFamily="2" charset="0"/>
              </a:rPr>
              <a:t>There are also numerous versions and variations of the Android operating system available. While this allows users to select the version that best suits their preferences and devices, it can also lead to fragmentation. This issue arises from the coexistence of multiple versions of the same operating system across different devices. Fragmentation can lead to inconsistency in user experiences and potentially staggered updates.</a:t>
            </a:r>
          </a:p>
          <a:p>
            <a:pPr algn="l"/>
            <a:r>
              <a:rPr lang="en-US" b="0" i="0" dirty="0">
                <a:effectLst/>
                <a:latin typeface="Nunito" pitchFamily="2" charset="0"/>
              </a:rPr>
              <a:t>Key benefits and features of these different types of operating systems include</a:t>
            </a:r>
          </a:p>
          <a:p>
            <a:pPr marL="285750" indent="-285750" algn="l">
              <a:buFont typeface="Arial" panose="020B0604020202020204" pitchFamily="34" charset="0"/>
              <a:buChar char="•"/>
            </a:pPr>
            <a:r>
              <a:rPr lang="en-US" b="1" i="0" dirty="0">
                <a:effectLst/>
                <a:latin typeface="Nunito" pitchFamily="2" charset="0"/>
              </a:rPr>
              <a:t>Application Ecosystem | Integration With Google Solutions</a:t>
            </a:r>
          </a:p>
          <a:p>
            <a:pPr marL="285750" indent="-285750" algn="l">
              <a:buFont typeface="Arial" panose="020B0604020202020204" pitchFamily="34" charset="0"/>
              <a:buChar char="•"/>
            </a:pPr>
            <a:r>
              <a:rPr lang="en-US" b="1" i="0" dirty="0">
                <a:effectLst/>
                <a:latin typeface="Nunito" pitchFamily="2" charset="0"/>
              </a:rPr>
              <a:t>Notification Management | Digital Wellbeing</a:t>
            </a:r>
          </a:p>
          <a:p>
            <a:pPr algn="l"/>
            <a:r>
              <a:rPr lang="en-US" b="0" i="0" dirty="0">
                <a:effectLst/>
                <a:latin typeface="Nunito" pitchFamily="2" charset="0"/>
              </a:rPr>
              <a:t>Android’s appeal is most visible in its vast amount of device compatibility and opportunities for customization. Users can tailor these types of operating systems to suit their personal preferences. For example, Android operating systems can allow you to adjust home screen layouts, sideload applications, and much more. This level of adaptability is empowered by its active developer community that continuously drives innovation and user-centric evolution</a:t>
            </a:r>
          </a:p>
        </p:txBody>
      </p:sp>
    </p:spTree>
    <p:extLst>
      <p:ext uri="{BB962C8B-B14F-4D97-AF65-F5344CB8AC3E}">
        <p14:creationId xmlns:p14="http://schemas.microsoft.com/office/powerpoint/2010/main" val="387665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8" y="740948"/>
            <a:ext cx="10620677" cy="3139321"/>
          </a:xfrm>
          <a:prstGeom prst="rect">
            <a:avLst/>
          </a:prstGeom>
          <a:noFill/>
        </p:spPr>
        <p:txBody>
          <a:bodyPr wrap="square">
            <a:spAutoFit/>
          </a:bodyPr>
          <a:lstStyle/>
          <a:p>
            <a:r>
              <a:rPr lang="en-US" b="1" i="0" dirty="0">
                <a:effectLst/>
                <a:latin typeface="Nunito" pitchFamily="2" charset="0"/>
              </a:rPr>
              <a:t>iOS</a:t>
            </a:r>
          </a:p>
          <a:p>
            <a:endParaRPr lang="en-US" b="1" i="0" dirty="0">
              <a:effectLst/>
              <a:latin typeface="Nunito" pitchFamily="2" charset="0"/>
            </a:endParaRPr>
          </a:p>
          <a:p>
            <a:r>
              <a:rPr lang="en-US" b="0" i="0" dirty="0">
                <a:effectLst/>
                <a:latin typeface="Nunito" pitchFamily="2" charset="0"/>
              </a:rPr>
              <a:t>Similarly to macOS, iOS is Apple’s meticulously created operating system for mobile devices. iOS has a carefully curated App Store ecosystem, a highly secure environment, and more. While iOS restricts the extent of customization available to users, it is widely known as one of the safest types of operating systems for mobile devices.</a:t>
            </a:r>
          </a:p>
          <a:p>
            <a:endParaRPr lang="en-US" dirty="0">
              <a:latin typeface="Nunito" pitchFamily="2" charset="0"/>
            </a:endParaRPr>
          </a:p>
          <a:p>
            <a:r>
              <a:rPr lang="en-US" b="0" i="0" dirty="0">
                <a:effectLst/>
                <a:latin typeface="Nunito" pitchFamily="2" charset="0"/>
              </a:rPr>
              <a:t>iOS operating systems can facilitate seamless integration with numerous Apple devices such as iPhones, iPads, Macs, and more. Furthermore, powerful features such as Handoff, COntinuity, and AirDrop can help users efficiently share content, information, and messages across different devices. </a:t>
            </a:r>
          </a:p>
          <a:p>
            <a:r>
              <a:rPr lang="en-US" b="0" i="0" dirty="0">
                <a:effectLst/>
                <a:latin typeface="Nunito" pitchFamily="2" charset="0"/>
              </a:rPr>
              <a:t>This can help transcend the boundaries of individual devices by creating a unified user experience.</a:t>
            </a:r>
          </a:p>
        </p:txBody>
      </p:sp>
    </p:spTree>
    <p:extLst>
      <p:ext uri="{BB962C8B-B14F-4D97-AF65-F5344CB8AC3E}">
        <p14:creationId xmlns:p14="http://schemas.microsoft.com/office/powerpoint/2010/main" val="158505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 </a:t>
            </a:r>
            <a:endParaRPr lang="en-US" sz="3600" b="1" dirty="0">
              <a:solidFill>
                <a:schemeClr val="accent3">
                  <a:lumMod val="75000"/>
                </a:schemeClr>
              </a:solidFill>
            </a:endParaRPr>
          </a:p>
        </p:txBody>
      </p:sp>
      <p:sp>
        <p:nvSpPr>
          <p:cNvPr id="3" name="TextBox 2">
            <a:extLst>
              <a:ext uri="{FF2B5EF4-FFF2-40B4-BE49-F238E27FC236}">
                <a16:creationId xmlns:a16="http://schemas.microsoft.com/office/drawing/2014/main" id="{5CB76BD3-6BCB-ED06-B0C1-CFBB24593219}"/>
              </a:ext>
            </a:extLst>
          </p:cNvPr>
          <p:cNvSpPr txBox="1"/>
          <p:nvPr/>
        </p:nvSpPr>
        <p:spPr>
          <a:xfrm>
            <a:off x="625642" y="715297"/>
            <a:ext cx="10770670" cy="5632311"/>
          </a:xfrm>
          <a:prstGeom prst="rect">
            <a:avLst/>
          </a:prstGeom>
          <a:noFill/>
        </p:spPr>
        <p:txBody>
          <a:bodyPr wrap="square">
            <a:spAutoFit/>
          </a:bodyPr>
          <a:lstStyle/>
          <a:p>
            <a:pPr algn="l"/>
            <a:r>
              <a:rPr lang="en-US" b="1" i="0" dirty="0">
                <a:effectLst/>
                <a:latin typeface="Nunito" pitchFamily="2" charset="0"/>
              </a:rPr>
              <a:t>Server Operating Systems</a:t>
            </a:r>
          </a:p>
          <a:p>
            <a:pPr algn="l"/>
            <a:r>
              <a:rPr lang="en-US" b="0" i="0" dirty="0">
                <a:effectLst/>
                <a:latin typeface="Nunito" pitchFamily="2" charset="0"/>
              </a:rPr>
              <a:t>A server operating system refers to specialized software designed to help users manage and monitor the overall operations of a computer server. Unlike desktop or mobile operating systems, which are built for individual personal devices, server operating systems are designed specifically to manage data and resources for multiple users or clients.</a:t>
            </a:r>
          </a:p>
          <a:p>
            <a:pPr algn="l"/>
            <a:endParaRPr lang="en-US" b="1" dirty="0">
              <a:latin typeface="Nunito" pitchFamily="2" charset="0"/>
            </a:endParaRPr>
          </a:p>
          <a:p>
            <a:r>
              <a:rPr lang="en-US" sz="1800" b="1" i="0" dirty="0">
                <a:effectLst/>
                <a:latin typeface="Nunito" pitchFamily="2" charset="0"/>
              </a:rPr>
              <a:t>Windows Server</a:t>
            </a:r>
            <a:endParaRPr lang="en-US" b="1" i="0" dirty="0">
              <a:effectLst/>
              <a:latin typeface="Nunito" pitchFamily="2" charset="0"/>
            </a:endParaRPr>
          </a:p>
          <a:p>
            <a:pPr algn="l"/>
            <a:r>
              <a:rPr lang="en-US" b="0" i="0" dirty="0">
                <a:effectLst/>
                <a:latin typeface="Nunito" pitchFamily="2" charset="0"/>
              </a:rPr>
              <a:t>Under the Windows Server family, various versions are specifically designed to cater to unique and diverse business requirements. These include Standard, Datacenter, and Essentials.</a:t>
            </a:r>
          </a:p>
          <a:p>
            <a:pPr algn="l"/>
            <a:r>
              <a:rPr lang="en-US" b="0" i="0" dirty="0">
                <a:effectLst/>
                <a:latin typeface="Nunito" pitchFamily="2" charset="0"/>
              </a:rPr>
              <a:t>These different versions have powerful and robust features that can help businesses undergo centralized management, cloud integration, and virtualization tasks.</a:t>
            </a:r>
          </a:p>
          <a:p>
            <a:pPr algn="l"/>
            <a:r>
              <a:rPr lang="en-US" b="0" i="0" dirty="0">
                <a:effectLst/>
                <a:latin typeface="Nunito" pitchFamily="2" charset="0"/>
              </a:rPr>
              <a:t>Windows Server’s dominant market presence and widespread adoption across various industries and enterprises affirm its powerful capabilities.</a:t>
            </a:r>
          </a:p>
          <a:p>
            <a:pPr algn="l"/>
            <a:endParaRPr lang="en-US" dirty="0">
              <a:latin typeface="Nunito" pitchFamily="2" charset="0"/>
            </a:endParaRPr>
          </a:p>
          <a:p>
            <a:r>
              <a:rPr lang="en-US" sz="1800" b="1" i="0" dirty="0">
                <a:effectLst/>
                <a:latin typeface="Nunito" pitchFamily="2" charset="0"/>
              </a:rPr>
              <a:t>Linux-Based Server OS</a:t>
            </a:r>
            <a:endParaRPr lang="en-US" b="1" i="0" dirty="0">
              <a:effectLst/>
              <a:latin typeface="Nunito" pitchFamily="2" charset="0"/>
            </a:endParaRPr>
          </a:p>
          <a:p>
            <a:pPr algn="l"/>
            <a:r>
              <a:rPr lang="en-US" b="0" i="0" dirty="0">
                <a:effectLst/>
                <a:latin typeface="Nunito" pitchFamily="2" charset="0"/>
              </a:rPr>
              <a:t>Linux offers powerful, open-source types of operating systems that can empower businesses to manage workloads more flexibly. It includes different versions such as Ubuntu Server, CentOS, Red Hat Enterprise Linux, and more.</a:t>
            </a:r>
          </a:p>
          <a:p>
            <a:pPr algn="l"/>
            <a:r>
              <a:rPr lang="en-US" b="0" i="0" dirty="0">
                <a:effectLst/>
                <a:latin typeface="Nunito" pitchFamily="2" charset="0"/>
              </a:rPr>
              <a:t>Linux-based server OS is popular for its highly scalable features without compromising security and encryption.</a:t>
            </a:r>
            <a:endParaRPr lang="en-US" b="1" i="0" dirty="0">
              <a:effectLst/>
              <a:latin typeface="Nunito" pitchFamily="2" charset="0"/>
            </a:endParaRPr>
          </a:p>
        </p:txBody>
      </p:sp>
    </p:spTree>
    <p:extLst>
      <p:ext uri="{BB962C8B-B14F-4D97-AF65-F5344CB8AC3E}">
        <p14:creationId xmlns:p14="http://schemas.microsoft.com/office/powerpoint/2010/main" val="201486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9" y="740948"/>
            <a:ext cx="10668802" cy="4801314"/>
          </a:xfrm>
          <a:prstGeom prst="rect">
            <a:avLst/>
          </a:prstGeom>
          <a:noFill/>
        </p:spPr>
        <p:txBody>
          <a:bodyPr wrap="square">
            <a:spAutoFit/>
          </a:bodyPr>
          <a:lstStyle/>
          <a:p>
            <a:pPr algn="l"/>
            <a:r>
              <a:rPr lang="en-US" sz="1800" b="1" i="0" dirty="0">
                <a:effectLst/>
                <a:latin typeface="Nunito" pitchFamily="2" charset="0"/>
              </a:rPr>
              <a:t>Embedded Operating Systems</a:t>
            </a:r>
            <a:endParaRPr lang="en-US" b="0" i="0" dirty="0">
              <a:effectLst/>
              <a:latin typeface="Nunito" pitchFamily="2" charset="0"/>
            </a:endParaRPr>
          </a:p>
          <a:p>
            <a:br>
              <a:rPr lang="en-US" dirty="0">
                <a:latin typeface="Nunito" pitchFamily="2" charset="0"/>
              </a:rPr>
            </a:br>
            <a:r>
              <a:rPr lang="en-US" sz="1800" b="1" i="0" dirty="0">
                <a:effectLst/>
                <a:latin typeface="Nunito" pitchFamily="2" charset="0"/>
              </a:rPr>
              <a:t>Embedded Systems OS</a:t>
            </a:r>
            <a:endParaRPr lang="en-US" b="1" i="0" dirty="0">
              <a:effectLst/>
              <a:latin typeface="Nunito" pitchFamily="2" charset="0"/>
            </a:endParaRPr>
          </a:p>
          <a:p>
            <a:pPr algn="l"/>
            <a:r>
              <a:rPr lang="en-US" b="0" i="0" dirty="0">
                <a:effectLst/>
                <a:latin typeface="Nunito" pitchFamily="2" charset="0"/>
              </a:rPr>
              <a:t>An embedded operating system is a specialized OS designed to perform specific tasks for any device that is not a computer. Embedded Systems OS are usually used to operate everyday appliances and IoT devices such as thermostats, washing devices, etc. These types of operating systems are specifically designed to promote efficient resource allocation, enhance convenience, and promote seamless integration.</a:t>
            </a:r>
          </a:p>
          <a:p>
            <a:pPr algn="l"/>
            <a:endParaRPr lang="en-US" dirty="0">
              <a:latin typeface="Nunito" pitchFamily="2" charset="0"/>
            </a:endParaRPr>
          </a:p>
          <a:p>
            <a:pPr algn="l"/>
            <a:r>
              <a:rPr lang="en-US" b="0" i="0" dirty="0">
                <a:effectLst/>
                <a:latin typeface="Nunito" pitchFamily="2" charset="0"/>
              </a:rPr>
              <a:t>One of the most significant advantages of embedded operating systems is their ability to be tailored and customized according to the requirements of specific devices. These types of operating systems are built to accelerate the operations of appliances and devices by facilitating interaction between hardware and software.</a:t>
            </a:r>
          </a:p>
          <a:p>
            <a:pPr algn="l"/>
            <a:r>
              <a:rPr lang="en-US" b="0" i="0" dirty="0">
                <a:effectLst/>
                <a:latin typeface="Nunito" pitchFamily="2" charset="0"/>
              </a:rPr>
              <a:t>However, while embedded systems OS may excel in their designated functionalities, their abilities are restricted to more versatile and general-purpose tasks.</a:t>
            </a:r>
          </a:p>
          <a:p>
            <a:pPr algn="l"/>
            <a:endParaRPr lang="en-US" b="0" i="0" dirty="0">
              <a:effectLst/>
              <a:latin typeface="Nunito" pitchFamily="2" charset="0"/>
            </a:endParaRPr>
          </a:p>
          <a:p>
            <a:endParaRPr lang="en-US" b="0" i="0" dirty="0">
              <a:effectLst/>
              <a:latin typeface="Nunito" pitchFamily="2" charset="0"/>
            </a:endParaRPr>
          </a:p>
        </p:txBody>
      </p:sp>
    </p:spTree>
    <p:extLst>
      <p:ext uri="{BB962C8B-B14F-4D97-AF65-F5344CB8AC3E}">
        <p14:creationId xmlns:p14="http://schemas.microsoft.com/office/powerpoint/2010/main" val="8570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9" y="740948"/>
            <a:ext cx="10716928" cy="5355312"/>
          </a:xfrm>
          <a:prstGeom prst="rect">
            <a:avLst/>
          </a:prstGeom>
          <a:noFill/>
        </p:spPr>
        <p:txBody>
          <a:bodyPr wrap="square">
            <a:spAutoFit/>
          </a:bodyPr>
          <a:lstStyle/>
          <a:p>
            <a:r>
              <a:rPr lang="en-US" sz="1800" b="1" i="0" dirty="0">
                <a:effectLst/>
                <a:latin typeface="Nunito" pitchFamily="2" charset="0"/>
              </a:rPr>
              <a:t>Hybrid and Special-Purpose OS</a:t>
            </a:r>
          </a:p>
          <a:p>
            <a:endParaRPr lang="en-US" sz="1800" b="1" i="0" dirty="0">
              <a:effectLst/>
              <a:latin typeface="Nunito" pitchFamily="2" charset="0"/>
            </a:endParaRPr>
          </a:p>
          <a:p>
            <a:r>
              <a:rPr lang="en-US" b="1" i="0" dirty="0">
                <a:effectLst/>
                <a:latin typeface="Nunito" pitchFamily="2" charset="0"/>
              </a:rPr>
              <a:t>Overview of Hybrid OS</a:t>
            </a:r>
          </a:p>
          <a:p>
            <a:pPr algn="l"/>
            <a:r>
              <a:rPr lang="en-US" b="0" i="0" dirty="0">
                <a:effectLst/>
                <a:latin typeface="Nunito" pitchFamily="2" charset="0"/>
              </a:rPr>
              <a:t>Hybrid operating systems are usually a hyper-specific combination of different features from different types of operating systems. By strategically combining different elements from desktop, server, and RTOS, hybrid OS can provide users with more versatile and adaptable solutions. Therefore, a hybrid OS can support a more comprehensive range of applications.</a:t>
            </a:r>
          </a:p>
          <a:p>
            <a:pPr algn="l"/>
            <a:r>
              <a:rPr lang="en-US" b="0" i="0" dirty="0">
                <a:effectLst/>
                <a:latin typeface="Nunito" pitchFamily="2" charset="0"/>
              </a:rPr>
              <a:t>For example, a hybrid OS may combine a desktop OS’s user-friendly nature with a server OS’s scalability to create a unified solution for demanding environments.</a:t>
            </a:r>
          </a:p>
          <a:p>
            <a:endParaRPr lang="en-US" b="1" dirty="0">
              <a:latin typeface="Nunito" pitchFamily="2" charset="0"/>
            </a:endParaRPr>
          </a:p>
          <a:p>
            <a:r>
              <a:rPr lang="en-US" b="1" i="0" dirty="0">
                <a:effectLst/>
                <a:latin typeface="Nunito" pitchFamily="2" charset="0"/>
              </a:rPr>
              <a:t>Special-Purpose OS</a:t>
            </a:r>
          </a:p>
          <a:p>
            <a:r>
              <a:rPr lang="en-US" b="0" i="0" dirty="0">
                <a:effectLst/>
                <a:latin typeface="Nunito" pitchFamily="2" charset="0"/>
              </a:rPr>
              <a:t>Special-purpose operating systems are designed to support specific tasks such as controlling medical equipment, managing network routers, and overseeing point-of-sale mechanisms. Therefore, the design of this type of operating system is usually aligned with the exact needs and requirements of its intended function, use, or device</a:t>
            </a:r>
          </a:p>
          <a:p>
            <a:r>
              <a:rPr lang="en-US" dirty="0">
                <a:latin typeface="Nunito" pitchFamily="2" charset="0"/>
              </a:rPr>
              <a:t>S</a:t>
            </a:r>
            <a:r>
              <a:rPr lang="en-US" b="0" i="0" dirty="0">
                <a:effectLst/>
                <a:latin typeface="Nunito" pitchFamily="2" charset="0"/>
              </a:rPr>
              <a:t>pecial-purpose OS is best suited for niche enterprise applications where exact control, governance, and dedicated performance are required for success. They can help ensure that overall operations continue without delays, excessive utilization of resources, or instability. Therefore, special-purpose OS may thrive when more generic operating systems fall short.</a:t>
            </a:r>
          </a:p>
        </p:txBody>
      </p:sp>
    </p:spTree>
    <p:extLst>
      <p:ext uri="{BB962C8B-B14F-4D97-AF65-F5344CB8AC3E}">
        <p14:creationId xmlns:p14="http://schemas.microsoft.com/office/powerpoint/2010/main" val="360191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708259" y="740948"/>
            <a:ext cx="10803556" cy="5355312"/>
          </a:xfrm>
          <a:prstGeom prst="rect">
            <a:avLst/>
          </a:prstGeom>
          <a:noFill/>
        </p:spPr>
        <p:txBody>
          <a:bodyPr wrap="square">
            <a:spAutoFit/>
          </a:bodyPr>
          <a:lstStyle/>
          <a:p>
            <a:r>
              <a:rPr lang="en-US" sz="1800" b="1" i="0" dirty="0">
                <a:effectLst/>
                <a:latin typeface="Nunito" pitchFamily="2" charset="0"/>
              </a:rPr>
              <a:t>Real-Time OS (RTOS)</a:t>
            </a:r>
          </a:p>
          <a:p>
            <a:r>
              <a:rPr lang="en-US" b="0" i="0" dirty="0">
                <a:effectLst/>
                <a:latin typeface="Nunito" pitchFamily="2" charset="0"/>
              </a:rPr>
              <a:t>Real-Time Operating Systems (RTOS) are mainly utilized in scenarios where exact timing is paramount. This includes time-critical applications in industrial automation, aviation, and medical devices. Utilizing an RTOS in situations like these can help ensure that mission-critical tasks are performed precisely and with minimal delays.</a:t>
            </a:r>
          </a:p>
          <a:p>
            <a:pPr algn="l"/>
            <a:endParaRPr lang="en-US" b="0" i="0" dirty="0">
              <a:effectLst/>
              <a:latin typeface="Nunito" pitchFamily="2" charset="0"/>
            </a:endParaRPr>
          </a:p>
          <a:p>
            <a:pPr algn="l"/>
            <a:r>
              <a:rPr lang="en-US" sz="1800" b="1" i="0" dirty="0">
                <a:effectLst/>
                <a:latin typeface="Nunito" pitchFamily="2" charset="0"/>
              </a:rPr>
              <a:t>Takeaway  - </a:t>
            </a:r>
            <a:r>
              <a:rPr lang="en-US" b="0" i="0" dirty="0">
                <a:effectLst/>
                <a:latin typeface="Nunito" pitchFamily="2" charset="0"/>
              </a:rPr>
              <a:t>Various types of operating systems software play a crucial role in shaping user interactions with their devices and servers. Integrating multiple essential features, emphasis on security and encryption, diverse versions, and community collaboration of these systems are pivotal for the seamless functioning of other devices.</a:t>
            </a:r>
          </a:p>
          <a:p>
            <a:pPr algn="l"/>
            <a:r>
              <a:rPr lang="en-US" b="0" i="0" dirty="0">
                <a:effectLst/>
                <a:latin typeface="Nunito" pitchFamily="2" charset="0"/>
              </a:rPr>
              <a:t>Each of the four types of operating systems consists of distinct and unique features and applications that can cater to varied user requirements. When selecting the right operating system for you, it is essential to consider which one can drive productivity over time. Key factors to consider include</a:t>
            </a:r>
          </a:p>
          <a:p>
            <a:pPr marL="285750" indent="-285750" algn="l">
              <a:buFont typeface="Arial" panose="020B0604020202020204" pitchFamily="34" charset="0"/>
              <a:buChar char="•"/>
            </a:pPr>
            <a:r>
              <a:rPr lang="en-US" b="1" i="0" dirty="0">
                <a:effectLst/>
                <a:latin typeface="Nunito" pitchFamily="2" charset="0"/>
              </a:rPr>
              <a:t>Usage Scenarios</a:t>
            </a:r>
            <a:endParaRPr lang="en-US" b="0" i="0" dirty="0">
              <a:effectLst/>
              <a:latin typeface="Nunito" pitchFamily="2" charset="0"/>
            </a:endParaRPr>
          </a:p>
          <a:p>
            <a:pPr marL="285750" indent="-285750">
              <a:buFont typeface="Arial" panose="020B0604020202020204" pitchFamily="34" charset="0"/>
              <a:buChar char="•"/>
            </a:pPr>
            <a:r>
              <a:rPr lang="en-US" b="1" i="0" dirty="0">
                <a:effectLst/>
                <a:latin typeface="Nunito" pitchFamily="2" charset="0"/>
              </a:rPr>
              <a:t>Performance and Stability</a:t>
            </a:r>
          </a:p>
          <a:p>
            <a:pPr marL="285750" indent="-285750">
              <a:buFont typeface="Arial" panose="020B0604020202020204" pitchFamily="34" charset="0"/>
              <a:buChar char="•"/>
            </a:pPr>
            <a:r>
              <a:rPr lang="en-US" b="1" i="0" dirty="0">
                <a:effectLst/>
                <a:latin typeface="Nunito" pitchFamily="2" charset="0"/>
              </a:rPr>
              <a:t>Future Proofing</a:t>
            </a:r>
            <a:endParaRPr lang="en-US" b="0" i="0" dirty="0">
              <a:effectLst/>
              <a:latin typeface="Nunito" pitchFamily="2" charset="0"/>
            </a:endParaRPr>
          </a:p>
          <a:p>
            <a:r>
              <a:rPr lang="en-US" b="0" i="0" dirty="0">
                <a:effectLst/>
                <a:latin typeface="Nunito" pitchFamily="2" charset="0"/>
              </a:rPr>
              <a:t>As digital technology evolves exponentially, various types of OS will become increasingly flexible and adaptable. This will pave the way for enhanced, accelerated efficiency, device compatibility, and improved user experiences.</a:t>
            </a:r>
            <a:endParaRPr lang="en-US" dirty="0">
              <a:latin typeface="Nunito" pitchFamily="2" charset="0"/>
            </a:endParaRPr>
          </a:p>
        </p:txBody>
      </p:sp>
    </p:spTree>
    <p:extLst>
      <p:ext uri="{BB962C8B-B14F-4D97-AF65-F5344CB8AC3E}">
        <p14:creationId xmlns:p14="http://schemas.microsoft.com/office/powerpoint/2010/main" val="26205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5">
            <a:extLst>
              <a:ext uri="{FF2B5EF4-FFF2-40B4-BE49-F238E27FC236}">
                <a16:creationId xmlns:a16="http://schemas.microsoft.com/office/drawing/2014/main" id="{989D35CE-72B0-57CA-356E-AFAD473CE0BB}"/>
              </a:ext>
            </a:extLst>
          </p:cNvPr>
          <p:cNvGraphicFramePr>
            <a:graphicFrameLocks noGrp="1"/>
          </p:cNvGraphicFramePr>
          <p:nvPr>
            <p:extLst>
              <p:ext uri="{D42A27DB-BD31-4B8C-83A1-F6EECF244321}">
                <p14:modId xmlns:p14="http://schemas.microsoft.com/office/powerpoint/2010/main" val="3685105887"/>
              </p:ext>
            </p:extLst>
          </p:nvPr>
        </p:nvGraphicFramePr>
        <p:xfrm>
          <a:off x="779645" y="895150"/>
          <a:ext cx="10597416" cy="2656840"/>
        </p:xfrm>
        <a:graphic>
          <a:graphicData uri="http://schemas.openxmlformats.org/drawingml/2006/table">
            <a:tbl>
              <a:tblPr firstRow="1" bandRow="1">
                <a:tableStyleId>{5C22544A-7EE6-4342-B048-85BDC9FD1C3A}</a:tableStyleId>
              </a:tblPr>
              <a:tblGrid>
                <a:gridCol w="5298708">
                  <a:extLst>
                    <a:ext uri="{9D8B030D-6E8A-4147-A177-3AD203B41FA5}">
                      <a16:colId xmlns:a16="http://schemas.microsoft.com/office/drawing/2014/main" val="3011005539"/>
                    </a:ext>
                  </a:extLst>
                </a:gridCol>
                <a:gridCol w="5298708">
                  <a:extLst>
                    <a:ext uri="{9D8B030D-6E8A-4147-A177-3AD203B41FA5}">
                      <a16:colId xmlns:a16="http://schemas.microsoft.com/office/drawing/2014/main" val="4166221086"/>
                    </a:ext>
                  </a:extLst>
                </a:gridCol>
              </a:tblGrid>
              <a:tr h="235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Kernel Space</a:t>
                      </a:r>
                      <a:endParaRPr lang="en-US"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User Space</a:t>
                      </a:r>
                      <a:endParaRPr lang="en-US" dirty="0">
                        <a:solidFill>
                          <a:schemeClr val="tx1"/>
                        </a:solidFill>
                        <a:effectLst/>
                        <a:latin typeface="var(--font-family-body-lesson-markdown,&quot;Droid Serif&quot;)"/>
                      </a:endParaRPr>
                    </a:p>
                  </a:txBody>
                  <a:tcPr>
                    <a:solidFill>
                      <a:schemeClr val="accent3">
                        <a:lumMod val="60000"/>
                        <a:lumOff val="40000"/>
                      </a:schemeClr>
                    </a:solidFill>
                  </a:tcPr>
                </a:tc>
                <a:extLst>
                  <a:ext uri="{0D108BD9-81ED-4DB2-BD59-A6C34878D82A}">
                    <a16:rowId xmlns:a16="http://schemas.microsoft.com/office/drawing/2014/main" val="25045303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Kernels and OS core execute here.</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Normal program and applications software run here.</a:t>
                      </a:r>
                    </a:p>
                  </a:txBody>
                  <a:tcPr>
                    <a:solidFill>
                      <a:schemeClr val="accent3">
                        <a:lumMod val="20000"/>
                        <a:lumOff val="80000"/>
                      </a:schemeClr>
                    </a:solidFill>
                  </a:tcPr>
                </a:tc>
                <a:extLst>
                  <a:ext uri="{0D108BD9-81ED-4DB2-BD59-A6C34878D82A}">
                    <a16:rowId xmlns:a16="http://schemas.microsoft.com/office/drawing/2014/main" val="957376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It’s the core space of OS.</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It's a form of sand-boxing that restricts user processes to access OS kernel.</a:t>
                      </a:r>
                    </a:p>
                  </a:txBody>
                  <a:tcPr>
                    <a:solidFill>
                      <a:schemeClr val="accent3">
                        <a:lumMod val="20000"/>
                        <a:lumOff val="80000"/>
                      </a:schemeClr>
                    </a:solidFill>
                  </a:tcPr>
                </a:tc>
                <a:extLst>
                  <a:ext uri="{0D108BD9-81ED-4DB2-BD59-A6C34878D82A}">
                    <a16:rowId xmlns:a16="http://schemas.microsoft.com/office/drawing/2014/main" val="327617288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has full access to all memory and machine hardware.</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has limited access to memory and access kernel through system calls only.</a:t>
                      </a:r>
                    </a:p>
                  </a:txBody>
                  <a:tcPr>
                    <a:solidFill>
                      <a:schemeClr val="accent3">
                        <a:lumMod val="20000"/>
                        <a:lumOff val="80000"/>
                      </a:schemeClr>
                    </a:solidFill>
                  </a:tcPr>
                </a:tc>
                <a:extLst>
                  <a:ext uri="{0D108BD9-81ED-4DB2-BD59-A6C34878D82A}">
                    <a16:rowId xmlns:a16="http://schemas.microsoft.com/office/drawing/2014/main" val="4198487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contains the page table for process, kernel data structure, threads, and kernel code etc.</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contains the program code, data, stacks, and heap of the process.</a:t>
                      </a:r>
                    </a:p>
                  </a:txBody>
                  <a:tcPr>
                    <a:solidFill>
                      <a:schemeClr val="accent3">
                        <a:lumMod val="20000"/>
                        <a:lumOff val="80000"/>
                      </a:schemeClr>
                    </a:solidFill>
                  </a:tcPr>
                </a:tc>
                <a:extLst>
                  <a:ext uri="{0D108BD9-81ED-4DB2-BD59-A6C34878D82A}">
                    <a16:rowId xmlns:a16="http://schemas.microsoft.com/office/drawing/2014/main" val="111473436"/>
                  </a:ext>
                </a:extLst>
              </a:tr>
            </a:tbl>
          </a:graphicData>
        </a:graphic>
      </p:graphicFrame>
    </p:spTree>
    <p:extLst>
      <p:ext uri="{BB962C8B-B14F-4D97-AF65-F5344CB8AC3E}">
        <p14:creationId xmlns:p14="http://schemas.microsoft.com/office/powerpoint/2010/main" val="286163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5">
            <a:extLst>
              <a:ext uri="{FF2B5EF4-FFF2-40B4-BE49-F238E27FC236}">
                <a16:creationId xmlns:a16="http://schemas.microsoft.com/office/drawing/2014/main" id="{989D35CE-72B0-57CA-356E-AFAD473CE0BB}"/>
              </a:ext>
            </a:extLst>
          </p:cNvPr>
          <p:cNvGraphicFramePr>
            <a:graphicFrameLocks noGrp="1"/>
          </p:cNvGraphicFramePr>
          <p:nvPr>
            <p:extLst>
              <p:ext uri="{D42A27DB-BD31-4B8C-83A1-F6EECF244321}">
                <p14:modId xmlns:p14="http://schemas.microsoft.com/office/powerpoint/2010/main" val="237222348"/>
              </p:ext>
            </p:extLst>
          </p:nvPr>
        </p:nvGraphicFramePr>
        <p:xfrm>
          <a:off x="797292" y="731520"/>
          <a:ext cx="10597416" cy="5394960"/>
        </p:xfrm>
        <a:graphic>
          <a:graphicData uri="http://schemas.openxmlformats.org/drawingml/2006/table">
            <a:tbl>
              <a:tblPr firstRow="1" bandRow="1">
                <a:tableStyleId>{5C22544A-7EE6-4342-B048-85BDC9FD1C3A}</a:tableStyleId>
              </a:tblPr>
              <a:tblGrid>
                <a:gridCol w="5298708">
                  <a:extLst>
                    <a:ext uri="{9D8B030D-6E8A-4147-A177-3AD203B41FA5}">
                      <a16:colId xmlns:a16="http://schemas.microsoft.com/office/drawing/2014/main" val="3011005539"/>
                    </a:ext>
                  </a:extLst>
                </a:gridCol>
                <a:gridCol w="5298708">
                  <a:extLst>
                    <a:ext uri="{9D8B030D-6E8A-4147-A177-3AD203B41FA5}">
                      <a16:colId xmlns:a16="http://schemas.microsoft.com/office/drawing/2014/main" val="4166221086"/>
                    </a:ext>
                  </a:extLst>
                </a:gridCol>
              </a:tblGrid>
              <a:tr h="235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Kernel Mode</a:t>
                      </a:r>
                      <a:endParaRPr lang="en-US"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User Mode</a:t>
                      </a:r>
                      <a:endParaRPr lang="en-US" dirty="0">
                        <a:solidFill>
                          <a:schemeClr val="tx1"/>
                        </a:solidFill>
                        <a:effectLst/>
                        <a:latin typeface="var(--font-family-body-lesson-markdown,&quot;Droid Serif&quot;)"/>
                      </a:endParaRPr>
                    </a:p>
                  </a:txBody>
                  <a:tcPr>
                    <a:solidFill>
                      <a:schemeClr val="accent3">
                        <a:lumMod val="60000"/>
                        <a:lumOff val="40000"/>
                      </a:schemeClr>
                    </a:solidFill>
                  </a:tcPr>
                </a:tc>
                <a:extLst>
                  <a:ext uri="{0D108BD9-81ED-4DB2-BD59-A6C34878D82A}">
                    <a16:rowId xmlns:a16="http://schemas.microsoft.com/office/drawing/2014/main" val="25045303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program has direct and unrestricted access to system resources.</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the application program do not have direct access to system resources. In order to access the resources, a system call must be made. </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957376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whole operating system might go down if an interrupt occurs</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a single process fails if an interrupt occurs. </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327617288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Kernel mode is also known as the master mode, privileged mode, or system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User mode is also known as the unprivileged mode, restricted mode, or slave mode.</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4198487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all processes share a single virtual address space</a:t>
                      </a:r>
                      <a:r>
                        <a:rPr lang="en-US" sz="1600" dirty="0">
                          <a:effectLst/>
                          <a:latin typeface="Nunito" pitchFamily="2" charset="0"/>
                        </a:rPr>
                        <a:t>. </a:t>
                      </a:r>
                      <a:r>
                        <a:rPr lang="en-US" sz="1600" b="0" i="0" kern="1200" dirty="0">
                          <a:solidFill>
                            <a:schemeClr val="dk1"/>
                          </a:solidFill>
                          <a:effectLst/>
                          <a:latin typeface="Nunito" pitchFamily="2" charset="0"/>
                          <a:ea typeface="+mn-ea"/>
                          <a:cs typeface="+mn-cs"/>
                        </a:rPr>
                        <a:t>The mode bit of kernel-mode is 0.</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all processes get separate virtual address space. While; the mode bit of user-mode is 1.</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111473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applications have more privileges as compared to user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While in user mode the applications have fewer privileges.</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2123316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Only essential functionality is permitted to operate in this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User programs can access and execute in this mode for a given system.</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934223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kernel mode can refer to any memory block in the system and can also direct the CPU for the execution of an instruction, making it a very potent and significant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user mode is a standard and typical viewing mode, which implies that information cannot be executed on its own or reference any memory block; it needs an Application Protocol Interface (API) to achieve these things.</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val="3698307257"/>
                  </a:ext>
                </a:extLst>
              </a:tr>
            </a:tbl>
          </a:graphicData>
        </a:graphic>
      </p:graphicFrame>
    </p:spTree>
    <p:extLst>
      <p:ext uri="{BB962C8B-B14F-4D97-AF65-F5344CB8AC3E}">
        <p14:creationId xmlns:p14="http://schemas.microsoft.com/office/powerpoint/2010/main" val="410505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26708" y="0"/>
            <a:ext cx="7618396"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47825" y="798699"/>
            <a:ext cx="10496349" cy="3797193"/>
          </a:xfrm>
          <a:prstGeom prst="rect">
            <a:avLst/>
          </a:prstGeom>
          <a:noFill/>
        </p:spPr>
        <p:txBody>
          <a:bodyPr wrap="square">
            <a:spAutoFit/>
          </a:bodyPr>
          <a:lstStyle/>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lies in the category of system software.</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manages all the resources of the computer. </a:t>
            </a:r>
          </a:p>
          <a:p>
            <a:pPr>
              <a:lnSpc>
                <a:spcPct val="150000"/>
              </a:lnSpc>
            </a:pPr>
            <a:r>
              <a:rPr lang="en-US" b="1" dirty="0">
                <a:solidFill>
                  <a:srgbClr val="273239"/>
                </a:solidFill>
                <a:latin typeface="Nunito" pitchFamily="2" charset="0"/>
              </a:rPr>
              <a:t>An Operating System (OS) </a:t>
            </a:r>
            <a:r>
              <a:rPr lang="en-US" dirty="0">
                <a:solidFill>
                  <a:srgbClr val="273239"/>
                </a:solidFill>
                <a:latin typeface="Nunito" pitchFamily="2" charset="0"/>
              </a:rPr>
              <a:t>is an interface between a computer user and computer hardware </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acts as an interface between the software and different parts of the computer or hardware.</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is a fully integrated set of specialized programs that handle all the operations of the computer</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is a collection of software that manages computer hardware resources and provides common services for computer programs</a:t>
            </a:r>
            <a:endParaRPr lang="en-US" dirty="0">
              <a:solidFill>
                <a:srgbClr val="273239"/>
              </a:solidFill>
              <a:latin typeface="Nunito" pitchFamily="2" charset="0"/>
            </a:endParaRPr>
          </a:p>
        </p:txBody>
      </p:sp>
    </p:spTree>
    <p:extLst>
      <p:ext uri="{BB962C8B-B14F-4D97-AF65-F5344CB8AC3E}">
        <p14:creationId xmlns:p14="http://schemas.microsoft.com/office/powerpoint/2010/main" val="1577934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68971-98BD-2F46-7C4C-8EA93AA5A195}"/>
              </a:ext>
            </a:extLst>
          </p:cNvPr>
          <p:cNvSpPr txBox="1"/>
          <p:nvPr/>
        </p:nvSpPr>
        <p:spPr>
          <a:xfrm>
            <a:off x="726708" y="0"/>
            <a:ext cx="6670306" cy="646331"/>
          </a:xfrm>
          <a:prstGeom prst="rect">
            <a:avLst/>
          </a:prstGeom>
          <a:noFill/>
        </p:spPr>
        <p:txBody>
          <a:bodyPr wrap="square">
            <a:spAutoFit/>
          </a:bodyPr>
          <a:lstStyle/>
          <a:p>
            <a:r>
              <a:rPr lang="en-GB" sz="3600" b="1" dirty="0">
                <a:solidFill>
                  <a:schemeClr val="accent3">
                    <a:lumMod val="75000"/>
                  </a:schemeClr>
                </a:solidFill>
                <a:latin typeface="+mn-lt"/>
                <a:cs typeface="Times New Roman" pitchFamily="18" charset="0"/>
              </a:rPr>
              <a:t>Agenda</a:t>
            </a:r>
            <a:endParaRPr lang="en-US" sz="3600" b="1" dirty="0">
              <a:solidFill>
                <a:schemeClr val="accent3">
                  <a:lumMod val="75000"/>
                </a:schemeClr>
              </a:solidFill>
              <a:latin typeface="+mn-lt"/>
            </a:endParaRPr>
          </a:p>
        </p:txBody>
      </p:sp>
      <p:pic>
        <p:nvPicPr>
          <p:cNvPr id="4" name="Picture 3">
            <a:extLst>
              <a:ext uri="{FF2B5EF4-FFF2-40B4-BE49-F238E27FC236}">
                <a16:creationId xmlns:a16="http://schemas.microsoft.com/office/drawing/2014/main" id="{D963DE55-1F4C-1C6E-3F0A-B4BA538807DF}"/>
              </a:ext>
            </a:extLst>
          </p:cNvPr>
          <p:cNvPicPr>
            <a:picLocks noChangeAspect="1"/>
          </p:cNvPicPr>
          <p:nvPr/>
        </p:nvPicPr>
        <p:blipFill>
          <a:blip r:embed="rId3"/>
          <a:stretch>
            <a:fillRect/>
          </a:stretch>
        </p:blipFill>
        <p:spPr>
          <a:xfrm>
            <a:off x="914400" y="1010653"/>
            <a:ext cx="10376034" cy="4706753"/>
          </a:xfrm>
          <a:prstGeom prst="rect">
            <a:avLst/>
          </a:prstGeom>
        </p:spPr>
      </p:pic>
    </p:spTree>
    <p:extLst>
      <p:ext uri="{BB962C8B-B14F-4D97-AF65-F5344CB8AC3E}">
        <p14:creationId xmlns:p14="http://schemas.microsoft.com/office/powerpoint/2010/main" val="263127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chemeClr val="accent3">
                    <a:lumMod val="50000"/>
                  </a:schemeClr>
                </a:solidFill>
              </a:rPr>
              <a:t>Linux</a:t>
            </a:r>
          </a:p>
        </p:txBody>
      </p:sp>
      <p:sp>
        <p:nvSpPr>
          <p:cNvPr id="10" name="TextBox 9">
            <a:extLst>
              <a:ext uri="{FF2B5EF4-FFF2-40B4-BE49-F238E27FC236}">
                <a16:creationId xmlns:a16="http://schemas.microsoft.com/office/drawing/2014/main" id="{E30D58A3-E0D4-B030-01A7-D526B55E2DDA}"/>
              </a:ext>
            </a:extLst>
          </p:cNvPr>
          <p:cNvSpPr txBox="1"/>
          <p:nvPr/>
        </p:nvSpPr>
        <p:spPr>
          <a:xfrm>
            <a:off x="770020" y="771436"/>
            <a:ext cx="10376033"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Linux</a:t>
            </a:r>
          </a:p>
          <a:p>
            <a:pPr algn="l" rtl="0" fontAlgn="base"/>
            <a:r>
              <a:rPr lang="en-US" b="1" i="0" dirty="0">
                <a:solidFill>
                  <a:srgbClr val="273239"/>
                </a:solidFill>
                <a:effectLst/>
                <a:latin typeface="Nunito" pitchFamily="2" charset="0"/>
              </a:rPr>
              <a:t>LINUX</a:t>
            </a:r>
            <a:r>
              <a:rPr lang="en-US" b="0" i="0" dirty="0">
                <a:solidFill>
                  <a:srgbClr val="273239"/>
                </a:solidFill>
                <a:effectLst/>
                <a:latin typeface="Nunito" pitchFamily="2" charset="0"/>
              </a:rPr>
              <a:t> stands for </a:t>
            </a:r>
            <a:r>
              <a:rPr lang="en-US" b="1" i="0" dirty="0">
                <a:solidFill>
                  <a:srgbClr val="273239"/>
                </a:solidFill>
                <a:effectLst/>
                <a:latin typeface="Nunito" pitchFamily="2" charset="0"/>
              </a:rPr>
              <a:t>Lovable Intellect Not Using XP</a:t>
            </a:r>
          </a:p>
          <a:p>
            <a:pPr algn="l" rtl="0" fontAlgn="base"/>
            <a:r>
              <a:rPr lang="en-US" b="0" i="0" dirty="0">
                <a:solidFill>
                  <a:srgbClr val="273239"/>
                </a:solidFill>
                <a:effectLst/>
                <a:latin typeface="Nunito" pitchFamily="2" charset="0"/>
              </a:rPr>
              <a:t>Linux is a powerful and flexible family of operating systems that are free to use and share. It was created by a person named Linus Torvalds in 1991.</a:t>
            </a:r>
          </a:p>
          <a:p>
            <a:pPr algn="l" rtl="0" fontAlgn="base"/>
            <a:endParaRPr lang="en-US" dirty="0">
              <a:solidFill>
                <a:srgbClr val="273239"/>
              </a:solidFill>
              <a:latin typeface="Nunito" pitchFamily="2" charset="0"/>
            </a:endParaRPr>
          </a:p>
          <a:p>
            <a:pPr algn="l" rtl="0" fontAlgn="base"/>
            <a:r>
              <a:rPr lang="en-US" b="0" i="0" u="sng" dirty="0">
                <a:solidFill>
                  <a:srgbClr val="273239"/>
                </a:solidFill>
                <a:effectLst/>
                <a:latin typeface="Nunito" pitchFamily="2" charset="0"/>
              </a:rPr>
              <a:t>Linux distribution</a:t>
            </a:r>
            <a:r>
              <a:rPr lang="en-US" b="0" i="0" dirty="0">
                <a:solidFill>
                  <a:srgbClr val="273239"/>
                </a:solidFill>
                <a:effectLst/>
                <a:latin typeface="Nunito" pitchFamily="2" charset="0"/>
              </a:rPr>
              <a:t> is an operating system that is made up of a collection of software based on the Linux kernel or you can say distribution contains the Linux kernel and supporting libraries and software. Around </a:t>
            </a:r>
            <a:r>
              <a:rPr lang="en-US" b="1" i="0" dirty="0">
                <a:solidFill>
                  <a:srgbClr val="273239"/>
                </a:solidFill>
                <a:effectLst/>
                <a:latin typeface="Nunito" pitchFamily="2" charset="0"/>
              </a:rPr>
              <a:t>600 + Linux Distributions</a:t>
            </a:r>
            <a:r>
              <a:rPr lang="en-US" b="0" i="0" dirty="0">
                <a:solidFill>
                  <a:srgbClr val="273239"/>
                </a:solidFill>
                <a:effectLst/>
                <a:latin typeface="Nunito" pitchFamily="2" charset="0"/>
              </a:rPr>
              <a:t> are available and some of the popular Linux distributions are: </a:t>
            </a:r>
          </a:p>
          <a:p>
            <a:pPr algn="l" fontAlgn="base">
              <a:buFont typeface="Arial" panose="020B0604020202020204" pitchFamily="34" charset="0"/>
              <a:buChar char="•"/>
            </a:pPr>
            <a:r>
              <a:rPr lang="en-US" b="0" i="0" dirty="0">
                <a:solidFill>
                  <a:srgbClr val="273239"/>
                </a:solidFill>
                <a:effectLst/>
                <a:latin typeface="Nunito" pitchFamily="2" charset="0"/>
              </a:rPr>
              <a:t>MX Linux</a:t>
            </a:r>
          </a:p>
          <a:p>
            <a:pPr algn="l" fontAlgn="base">
              <a:buFont typeface="Arial" panose="020B0604020202020204" pitchFamily="34" charset="0"/>
              <a:buChar char="•"/>
            </a:pPr>
            <a:r>
              <a:rPr lang="en-US" b="0" i="0" dirty="0" err="1">
                <a:solidFill>
                  <a:srgbClr val="273239"/>
                </a:solidFill>
                <a:effectLst/>
                <a:latin typeface="Nunito" pitchFamily="2" charset="0"/>
              </a:rPr>
              <a:t>Manjaro</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Linux Mint</a:t>
            </a:r>
          </a:p>
          <a:p>
            <a:pPr algn="l" fontAlgn="base">
              <a:buFont typeface="Arial" panose="020B0604020202020204" pitchFamily="34" charset="0"/>
              <a:buChar char="•"/>
            </a:pPr>
            <a:r>
              <a:rPr lang="en-US" b="0" i="0" dirty="0">
                <a:solidFill>
                  <a:srgbClr val="273239"/>
                </a:solidFill>
                <a:effectLst/>
                <a:latin typeface="Nunito" pitchFamily="2" charset="0"/>
              </a:rPr>
              <a:t>elementary</a:t>
            </a:r>
          </a:p>
          <a:p>
            <a:pPr algn="l" fontAlgn="base">
              <a:buFont typeface="Arial" panose="020B0604020202020204" pitchFamily="34" charset="0"/>
              <a:buChar char="•"/>
            </a:pPr>
            <a:r>
              <a:rPr lang="en-US" b="0" i="0" dirty="0">
                <a:solidFill>
                  <a:srgbClr val="273239"/>
                </a:solidFill>
                <a:effectLst/>
                <a:latin typeface="Nunito" pitchFamily="2" charset="0"/>
              </a:rPr>
              <a:t>Ubuntu</a:t>
            </a:r>
          </a:p>
          <a:p>
            <a:pPr algn="l" fontAlgn="base">
              <a:buFont typeface="Arial" panose="020B0604020202020204" pitchFamily="34" charset="0"/>
              <a:buChar char="•"/>
            </a:pPr>
            <a:r>
              <a:rPr lang="en-US" b="0" i="0" dirty="0">
                <a:solidFill>
                  <a:srgbClr val="273239"/>
                </a:solidFill>
                <a:effectLst/>
                <a:latin typeface="Nunito" pitchFamily="2" charset="0"/>
              </a:rPr>
              <a:t>Debian</a:t>
            </a:r>
          </a:p>
          <a:p>
            <a:pPr algn="l" fontAlgn="base">
              <a:buFont typeface="Arial" panose="020B0604020202020204" pitchFamily="34" charset="0"/>
              <a:buChar char="•"/>
            </a:pPr>
            <a:r>
              <a:rPr lang="en-US" b="0" i="0" dirty="0">
                <a:solidFill>
                  <a:srgbClr val="273239"/>
                </a:solidFill>
                <a:effectLst/>
                <a:latin typeface="Nunito" pitchFamily="2" charset="0"/>
              </a:rPr>
              <a:t>Solus</a:t>
            </a:r>
          </a:p>
          <a:p>
            <a:pPr algn="l" fontAlgn="base">
              <a:buFont typeface="Arial" panose="020B0604020202020204" pitchFamily="34" charset="0"/>
              <a:buChar char="•"/>
            </a:pPr>
            <a:r>
              <a:rPr lang="en-US" b="0" i="0" dirty="0">
                <a:solidFill>
                  <a:srgbClr val="273239"/>
                </a:solidFill>
                <a:effectLst/>
                <a:latin typeface="Nunito" pitchFamily="2" charset="0"/>
              </a:rPr>
              <a:t>Fedora</a:t>
            </a:r>
          </a:p>
          <a:p>
            <a:pPr algn="l" fontAlgn="base">
              <a:buFont typeface="Arial" panose="020B0604020202020204" pitchFamily="34" charset="0"/>
              <a:buChar char="•"/>
            </a:pPr>
            <a:r>
              <a:rPr lang="en-US" b="0" i="0" dirty="0">
                <a:solidFill>
                  <a:srgbClr val="273239"/>
                </a:solidFill>
                <a:effectLst/>
                <a:latin typeface="Nunito" pitchFamily="2" charset="0"/>
              </a:rPr>
              <a:t>openSUSE</a:t>
            </a:r>
          </a:p>
          <a:p>
            <a:pPr algn="l" fontAlgn="base">
              <a:buFont typeface="Arial" panose="020B0604020202020204" pitchFamily="34" charset="0"/>
              <a:buChar char="•"/>
            </a:pPr>
            <a:r>
              <a:rPr lang="en-US" b="0" i="0" dirty="0" err="1">
                <a:solidFill>
                  <a:srgbClr val="273239"/>
                </a:solidFill>
                <a:effectLst/>
                <a:latin typeface="Nunito" pitchFamily="2" charset="0"/>
              </a:rPr>
              <a:t>Deepin</a:t>
            </a:r>
            <a:endParaRPr lang="en-US" b="0" i="0" dirty="0">
              <a:solidFill>
                <a:srgbClr val="273239"/>
              </a:solidFill>
              <a:effectLst/>
              <a:latin typeface="Nunito" pitchFamily="2" charset="0"/>
            </a:endParaRPr>
          </a:p>
          <a:p>
            <a:pPr algn="l" rtl="0"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88581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79645" y="-67377"/>
            <a:ext cx="6102416" cy="646331"/>
          </a:xfrm>
          <a:prstGeom prst="rect">
            <a:avLst/>
          </a:prstGeom>
          <a:noFill/>
        </p:spPr>
        <p:txBody>
          <a:bodyPr wrap="square">
            <a:spAutoFit/>
          </a:bodyPr>
          <a:lstStyle/>
          <a:p>
            <a:r>
              <a:rPr lang="en-US" sz="3600" dirty="0">
                <a:solidFill>
                  <a:schemeClr val="accent3">
                    <a:lumMod val="50000"/>
                  </a:schemeClr>
                </a:solidFill>
              </a:rPr>
              <a:t>Linux</a:t>
            </a:r>
          </a:p>
        </p:txBody>
      </p:sp>
      <p:sp>
        <p:nvSpPr>
          <p:cNvPr id="3" name="TextBox 2">
            <a:extLst>
              <a:ext uri="{FF2B5EF4-FFF2-40B4-BE49-F238E27FC236}">
                <a16:creationId xmlns:a16="http://schemas.microsoft.com/office/drawing/2014/main" id="{C62A9C33-F829-5738-FA59-9C86AC7392DE}"/>
              </a:ext>
            </a:extLst>
          </p:cNvPr>
          <p:cNvSpPr txBox="1"/>
          <p:nvPr/>
        </p:nvSpPr>
        <p:spPr>
          <a:xfrm>
            <a:off x="3209545" y="790009"/>
            <a:ext cx="8110727" cy="5078313"/>
          </a:xfrm>
          <a:prstGeom prst="rect">
            <a:avLst/>
          </a:prstGeom>
          <a:noFill/>
        </p:spPr>
        <p:txBody>
          <a:bodyPr wrap="square">
            <a:spAutoFit/>
          </a:bodyPr>
          <a:lstStyle/>
          <a:p>
            <a:pPr algn="l" fontAlgn="base"/>
            <a:r>
              <a:rPr lang="en-US" b="1" i="0" dirty="0">
                <a:solidFill>
                  <a:srgbClr val="273239"/>
                </a:solidFill>
                <a:effectLst/>
                <a:latin typeface="Nunito" pitchFamily="2" charset="0"/>
              </a:rPr>
              <a:t>Advantages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is compatible with a large number of file formats.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is free of cost so it is easily available for users to download and use.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is enhancing day by day as users can make changes in the Linux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system rarely crashes as they are very stable.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collect much user data, so it ensures the privacy of users.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 reboot is needed thus increasing system speed.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 Anti-Virus software is needed to be installed in Linux Operating System</a:t>
            </a:r>
            <a:r>
              <a:rPr lang="en-US" dirty="0">
                <a:latin typeface="Calibri" panose="020F0502020204030204" pitchFamily="34" charset="0"/>
                <a:ea typeface="Calibri" panose="020F0502020204030204" pitchFamily="34" charset="0"/>
                <a:cs typeface="Times New Roman" panose="02020603050405020304" pitchFamily="18" charset="0"/>
              </a:rPr>
              <a:t> </a:t>
            </a:r>
          </a:p>
          <a:p>
            <a:pPr algn="l" fontAlgn="base">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gn="l" fontAlgn="base"/>
            <a:r>
              <a:rPr lang="en-US" b="1" i="0" dirty="0">
                <a:solidFill>
                  <a:srgbClr val="273239"/>
                </a:solidFill>
                <a:effectLst/>
                <a:latin typeface="Nunito" pitchFamily="2" charset="0"/>
              </a:rPr>
              <a:t>Disadvantages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provide some hardware drivers which is a drawback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 The command line interface of Linux is difficult to use for beginners.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Some graphic tools are not available for the Linux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have standard versions, which makes it difficult for users to choose the best version for their needs.</a:t>
            </a:r>
          </a:p>
        </p:txBody>
      </p:sp>
      <p:sp>
        <p:nvSpPr>
          <p:cNvPr id="4" name="TextBox 3">
            <a:extLst>
              <a:ext uri="{FF2B5EF4-FFF2-40B4-BE49-F238E27FC236}">
                <a16:creationId xmlns:a16="http://schemas.microsoft.com/office/drawing/2014/main" id="{BCAF5B83-8F59-4B6E-A413-5696FE7B72DA}"/>
              </a:ext>
            </a:extLst>
          </p:cNvPr>
          <p:cNvSpPr txBox="1"/>
          <p:nvPr/>
        </p:nvSpPr>
        <p:spPr>
          <a:xfrm>
            <a:off x="1049153" y="832847"/>
            <a:ext cx="2581015" cy="2707280"/>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Nunito" pitchFamily="2" charset="0"/>
                <a:ea typeface="Calibri" panose="020F0502020204030204" pitchFamily="34" charset="0"/>
                <a:cs typeface="Times New Roman" panose="02020603050405020304" pitchFamily="18" charset="0"/>
              </a:rPr>
              <a:t>Why Linux?</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Open source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Access to code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Highly secure</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Run faster</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flexible,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Reliable</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Portable</a:t>
            </a:r>
          </a:p>
          <a:p>
            <a:pPr algn="l" fontAlgn="base">
              <a:buFont typeface="Arial" panose="020B0604020202020204" pitchFamily="34" charset="0"/>
              <a:buChar char="•"/>
            </a:pPr>
            <a:endParaRPr lang="en-US" dirty="0">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875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2" name="TextBox 1">
            <a:extLst>
              <a:ext uri="{FF2B5EF4-FFF2-40B4-BE49-F238E27FC236}">
                <a16:creationId xmlns:a16="http://schemas.microsoft.com/office/drawing/2014/main" id="{1E7D1AAE-5C15-FBCE-4C08-4B80DC243882}"/>
              </a:ext>
            </a:extLst>
          </p:cNvPr>
          <p:cNvSpPr txBox="1"/>
          <p:nvPr/>
        </p:nvSpPr>
        <p:spPr>
          <a:xfrm>
            <a:off x="851836" y="834324"/>
            <a:ext cx="10438598" cy="5355312"/>
          </a:xfrm>
          <a:prstGeom prst="rect">
            <a:avLst/>
          </a:prstGeom>
          <a:noFill/>
        </p:spPr>
        <p:txBody>
          <a:bodyPr wrap="square">
            <a:spAutoFit/>
          </a:bodyPr>
          <a:lstStyle/>
          <a:p>
            <a:pPr algn="l" fontAlgn="base"/>
            <a:r>
              <a:rPr lang="en-US" b="1" i="0" dirty="0">
                <a:effectLst/>
                <a:latin typeface="Nunito" pitchFamily="2" charset="0"/>
              </a:rPr>
              <a:t>What is Kernel?</a:t>
            </a:r>
          </a:p>
          <a:p>
            <a:pPr algn="l" rtl="0" fontAlgn="base"/>
            <a:r>
              <a:rPr lang="en-US" b="0" i="0" dirty="0">
                <a:effectLst/>
                <a:latin typeface="Nunito" pitchFamily="2" charset="0"/>
              </a:rPr>
              <a:t>The kernel is a computer program that is the core of a computer’s operating system, with complete control over everything in the system. </a:t>
            </a:r>
          </a:p>
          <a:p>
            <a:pPr algn="l" rtl="0" fontAlgn="base"/>
            <a:endParaRPr lang="en-US" dirty="0">
              <a:latin typeface="Nunito" pitchFamily="2" charset="0"/>
            </a:endParaRPr>
          </a:p>
          <a:p>
            <a:pPr fontAlgn="base"/>
            <a:r>
              <a:rPr lang="en-US" b="1" i="0" dirty="0">
                <a:effectLst/>
                <a:latin typeface="Nunito" pitchFamily="2" charset="0"/>
              </a:rPr>
              <a:t>The kernel</a:t>
            </a:r>
            <a:r>
              <a:rPr lang="en-US" b="0" i="0" dirty="0">
                <a:effectLst/>
                <a:latin typeface="Nunito" pitchFamily="2" charset="0"/>
              </a:rPr>
              <a:t> controls all essential computer operations, and provides the restriction to hardware access, coordinates all executing utilities, and manages Resources between processes. Using kernel only the user can access utilities provided by the operating system. </a:t>
            </a:r>
          </a:p>
          <a:p>
            <a:pPr fontAlgn="base"/>
            <a:endParaRPr lang="en-US" dirty="0">
              <a:latin typeface="Nunito" pitchFamily="2" charset="0"/>
            </a:endParaRPr>
          </a:p>
          <a:p>
            <a:pPr algn="l" rtl="0" fontAlgn="base"/>
            <a:r>
              <a:rPr lang="en-US" b="0" i="0" dirty="0">
                <a:effectLst/>
                <a:latin typeface="Nunito" pitchFamily="2" charset="0"/>
              </a:rPr>
              <a:t>It manages the following resources of the Linux system –</a:t>
            </a:r>
          </a:p>
          <a:p>
            <a:pPr marL="285750" indent="-285750" algn="l" fontAlgn="base">
              <a:buFont typeface="Arial" panose="020B0604020202020204" pitchFamily="34" charset="0"/>
              <a:buChar char="•"/>
            </a:pPr>
            <a:r>
              <a:rPr lang="en-US" b="0" i="0" dirty="0">
                <a:effectLst/>
                <a:latin typeface="Nunito" pitchFamily="2" charset="0"/>
              </a:rPr>
              <a:t>File management</a:t>
            </a:r>
          </a:p>
          <a:p>
            <a:pPr marL="285750" indent="-285750" algn="l" fontAlgn="base">
              <a:buFont typeface="Arial" panose="020B0604020202020204" pitchFamily="34" charset="0"/>
              <a:buChar char="•"/>
            </a:pPr>
            <a:r>
              <a:rPr lang="en-US" b="0" i="0" dirty="0">
                <a:effectLst/>
                <a:latin typeface="Nunito" pitchFamily="2" charset="0"/>
              </a:rPr>
              <a:t>Process management</a:t>
            </a:r>
          </a:p>
          <a:p>
            <a:pPr marL="285750" indent="-285750" algn="l" fontAlgn="base">
              <a:buFont typeface="Arial" panose="020B0604020202020204" pitchFamily="34" charset="0"/>
              <a:buChar char="•"/>
            </a:pPr>
            <a:r>
              <a:rPr lang="en-US" b="0" i="0" dirty="0">
                <a:effectLst/>
                <a:latin typeface="Nunito" pitchFamily="2" charset="0"/>
              </a:rPr>
              <a:t>I/O management</a:t>
            </a:r>
          </a:p>
          <a:p>
            <a:pPr marL="285750" indent="-285750" algn="l" fontAlgn="base">
              <a:buFont typeface="Arial" panose="020B0604020202020204" pitchFamily="34" charset="0"/>
              <a:buChar char="•"/>
            </a:pPr>
            <a:r>
              <a:rPr lang="en-US" b="0" i="0" dirty="0">
                <a:effectLst/>
                <a:latin typeface="Nunito" pitchFamily="2" charset="0"/>
              </a:rPr>
              <a:t>Memory management</a:t>
            </a:r>
          </a:p>
          <a:p>
            <a:pPr marL="285750" indent="-285750" algn="l" fontAlgn="base">
              <a:buFont typeface="Arial" panose="020B0604020202020204" pitchFamily="34" charset="0"/>
              <a:buChar char="•"/>
            </a:pPr>
            <a:r>
              <a:rPr lang="en-US" b="0" i="0" dirty="0">
                <a:effectLst/>
                <a:latin typeface="Nunito" pitchFamily="2" charset="0"/>
              </a:rPr>
              <a:t>Device management etc.</a:t>
            </a:r>
          </a:p>
          <a:p>
            <a:pPr algn="l" fontAlgn="base"/>
            <a:endParaRPr lang="en-US" b="0" i="0" dirty="0">
              <a:effectLst/>
              <a:latin typeface="Nunito" pitchFamily="2" charset="0"/>
            </a:endParaRPr>
          </a:p>
          <a:p>
            <a:pPr algn="l" rtl="0" fontAlgn="base"/>
            <a:r>
              <a:rPr lang="en-US" b="0" i="0" dirty="0">
                <a:effectLst/>
                <a:latin typeface="Nunito" pitchFamily="2" charset="0"/>
              </a:rPr>
              <a:t>It is often mistaken that Linus Torvalds has developed Linux OS, but actually, he is only responsible for the development of the Linux kernel.</a:t>
            </a:r>
            <a:endParaRPr lang="en-US" dirty="0">
              <a:latin typeface="Nunito" pitchFamily="2" charset="0"/>
            </a:endParaRPr>
          </a:p>
          <a:p>
            <a:pPr algn="l" rtl="0" fontAlgn="base"/>
            <a:r>
              <a:rPr lang="en-US" b="0" i="0" dirty="0">
                <a:effectLst/>
                <a:latin typeface="Nunito" pitchFamily="2" charset="0"/>
              </a:rPr>
              <a:t>Complete Linux system = Kernel + GNU</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 </a:t>
            </a:r>
            <a:r>
              <a:rPr lang="en-US" b="0" i="0" dirty="0">
                <a:effectLst/>
                <a:latin typeface="Nunito" pitchFamily="2" charset="0"/>
              </a:rPr>
              <a:t>system utilities and libraries + other management scripts + installation scripts</a:t>
            </a:r>
          </a:p>
        </p:txBody>
      </p:sp>
    </p:spTree>
    <p:extLst>
      <p:ext uri="{BB962C8B-B14F-4D97-AF65-F5344CB8AC3E}">
        <p14:creationId xmlns:p14="http://schemas.microsoft.com/office/powerpoint/2010/main" val="337396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1187A18C-6A16-4A51-DF4F-F216EA2E77DA}"/>
              </a:ext>
            </a:extLst>
          </p:cNvPr>
          <p:cNvSpPr txBox="1"/>
          <p:nvPr/>
        </p:nvSpPr>
        <p:spPr>
          <a:xfrm>
            <a:off x="851836" y="823306"/>
            <a:ext cx="10419347"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Shell?</a:t>
            </a:r>
          </a:p>
          <a:p>
            <a:pPr algn="l" rtl="0" fontAlgn="base"/>
            <a:r>
              <a:rPr lang="en-US" b="0" i="0" dirty="0">
                <a:solidFill>
                  <a:srgbClr val="273239"/>
                </a:solidFill>
                <a:effectLst/>
                <a:latin typeface="Nunito" pitchFamily="2" charset="0"/>
              </a:rPr>
              <a:t>A shell is a special user program that provides an interface for the user to use operating system services. Shell accepts human-readable commands from users and converts them into something that the kernel can understand. It is a command language interpreter that executes commands read from input devices such as keyboards or from files. The shell gets started when the user logs in or starts the terminal.</a:t>
            </a:r>
          </a:p>
          <a:p>
            <a:pPr algn="l" rtl="0" fontAlgn="base"/>
            <a:endParaRPr lang="en-US" dirty="0">
              <a:solidFill>
                <a:srgbClr val="273239"/>
              </a:solidFill>
              <a:latin typeface="Nunito" pitchFamily="2" charset="0"/>
            </a:endParaRPr>
          </a:p>
          <a:p>
            <a:pPr algn="l" rtl="0" fontAlgn="base"/>
            <a:r>
              <a:rPr lang="en-US" b="0" i="0" dirty="0">
                <a:solidFill>
                  <a:srgbClr val="273239"/>
                </a:solidFill>
                <a:effectLst/>
                <a:latin typeface="Nunito" pitchFamily="2" charset="0"/>
              </a:rPr>
              <a:t>Shell is broadly classified into two categories –</a:t>
            </a:r>
          </a:p>
          <a:p>
            <a:pPr algn="l" fontAlgn="base">
              <a:buFont typeface="Arial" panose="020B0604020202020204" pitchFamily="34" charset="0"/>
              <a:buChar char="•"/>
            </a:pPr>
            <a:r>
              <a:rPr lang="en-US" b="0" i="0" dirty="0">
                <a:solidFill>
                  <a:srgbClr val="273239"/>
                </a:solidFill>
                <a:effectLst/>
                <a:latin typeface="Nunito" pitchFamily="2" charset="0"/>
              </a:rPr>
              <a:t>Command Line Shell</a:t>
            </a:r>
          </a:p>
          <a:p>
            <a:pPr algn="l" fontAlgn="base">
              <a:buFont typeface="Arial" panose="020B0604020202020204" pitchFamily="34" charset="0"/>
              <a:buChar char="•"/>
            </a:pPr>
            <a:r>
              <a:rPr lang="en-US" b="0" i="0" dirty="0">
                <a:solidFill>
                  <a:srgbClr val="273239"/>
                </a:solidFill>
                <a:effectLst/>
                <a:latin typeface="Nunito" pitchFamily="2" charset="0"/>
              </a:rPr>
              <a:t>Graphical shell</a:t>
            </a:r>
          </a:p>
          <a:p>
            <a:pPr algn="l" rtl="0" fontAlgn="base"/>
            <a:endParaRPr lang="en-US" b="0" i="0" dirty="0">
              <a:solidFill>
                <a:srgbClr val="273239"/>
              </a:solidFill>
              <a:effectLst/>
              <a:latin typeface="Nunito" pitchFamily="2" charset="0"/>
            </a:endParaRPr>
          </a:p>
          <a:p>
            <a:endParaRPr lang="en-US" b="0" i="0" dirty="0">
              <a:solidFill>
                <a:srgbClr val="273239"/>
              </a:solidFill>
              <a:effectLst/>
              <a:latin typeface="Nunito" pitchFamily="2" charset="0"/>
            </a:endParaRPr>
          </a:p>
          <a:p>
            <a:endParaRPr lang="en-US" dirty="0">
              <a:solidFill>
                <a:srgbClr val="273239"/>
              </a:solidFill>
              <a:latin typeface="Nunito" pitchFamily="2" charset="0"/>
            </a:endParaRPr>
          </a:p>
        </p:txBody>
      </p:sp>
      <p:pic>
        <p:nvPicPr>
          <p:cNvPr id="1026" name="Picture 2" descr="Lightbox">
            <a:extLst>
              <a:ext uri="{FF2B5EF4-FFF2-40B4-BE49-F238E27FC236}">
                <a16:creationId xmlns:a16="http://schemas.microsoft.com/office/drawing/2014/main" id="{6B111A84-613B-1C91-9293-97D044478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252" y="2400458"/>
            <a:ext cx="3820627" cy="370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148894DB-1970-86C0-94B7-50116474434D}"/>
              </a:ext>
            </a:extLst>
          </p:cNvPr>
          <p:cNvSpPr txBox="1"/>
          <p:nvPr/>
        </p:nvSpPr>
        <p:spPr>
          <a:xfrm>
            <a:off x="770021" y="953225"/>
            <a:ext cx="10664792" cy="5355312"/>
          </a:xfrm>
          <a:prstGeom prst="rect">
            <a:avLst/>
          </a:prstGeom>
          <a:noFill/>
        </p:spPr>
        <p:txBody>
          <a:bodyPr wrap="square">
            <a:spAutoFit/>
          </a:bodyPr>
          <a:lstStyle/>
          <a:p>
            <a:pPr algn="l" rtl="0" fontAlgn="base"/>
            <a:r>
              <a:rPr lang="en-US" b="0" i="0" dirty="0">
                <a:solidFill>
                  <a:srgbClr val="273239"/>
                </a:solidFill>
                <a:effectLst/>
                <a:latin typeface="Nunito" pitchFamily="2" charset="0"/>
              </a:rPr>
              <a:t>There are several shells are available for Linux systems like –</a:t>
            </a:r>
          </a:p>
          <a:p>
            <a:pPr algn="l" rtl="0"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BASH (</a:t>
            </a:r>
            <a:r>
              <a:rPr lang="en-US" b="0" i="0" dirty="0" err="1">
                <a:solidFill>
                  <a:srgbClr val="273239"/>
                </a:solidFill>
                <a:effectLst/>
                <a:latin typeface="Nunito" pitchFamily="2" charset="0"/>
              </a:rPr>
              <a:t>Bourne</a:t>
            </a:r>
            <a:r>
              <a:rPr lang="en-US" b="0" i="0" dirty="0">
                <a:solidFill>
                  <a:srgbClr val="273239"/>
                </a:solidFill>
                <a:effectLst/>
                <a:latin typeface="Nunito" pitchFamily="2" charset="0"/>
              </a:rPr>
              <a:t> Again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It is the most widely used shell in Linux systems. It is used as the default login shell in Linux systems and in macOS. It can also be installed on Windows OS.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CSH (C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The C shell’s syntax and its usage are very similar to the C programming language.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KSH (Korn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The Korn Shell was also the base for the POSIX Shell standard specifications etc.</a:t>
            </a:r>
          </a:p>
          <a:p>
            <a:pPr algn="l"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Each shell does the same job but understands different commands and provides different built-in functions.</a:t>
            </a:r>
          </a:p>
          <a:p>
            <a:pPr algn="l"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is a terminal?</a:t>
            </a:r>
          </a:p>
          <a:p>
            <a:pPr algn="l" rtl="0" fontAlgn="base"/>
            <a:r>
              <a:rPr lang="en-US" b="0" i="0" dirty="0">
                <a:solidFill>
                  <a:srgbClr val="273239"/>
                </a:solidFill>
                <a:effectLst/>
                <a:latin typeface="Nunito" pitchFamily="2" charset="0"/>
              </a:rPr>
              <a:t>A program which is responsible for providing an interface to a user so that he/she can access the shell. It basically allows users to enter commands and see the output of those commands in a text-based interface. Large scripts that are written to automate and perform complex tasks are executed in the terminal.</a:t>
            </a:r>
          </a:p>
          <a:p>
            <a:pPr algn="l" rtl="0"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94707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3A9B44AE-6FAC-E866-3868-9D117CA609B3}"/>
              </a:ext>
            </a:extLst>
          </p:cNvPr>
          <p:cNvSpPr txBox="1"/>
          <p:nvPr/>
        </p:nvSpPr>
        <p:spPr>
          <a:xfrm>
            <a:off x="851836" y="906664"/>
            <a:ext cx="11531065" cy="3416320"/>
          </a:xfrm>
          <a:prstGeom prst="rect">
            <a:avLst/>
          </a:prstGeom>
          <a:noFill/>
        </p:spPr>
        <p:txBody>
          <a:bodyPr wrap="square">
            <a:spAutoFit/>
          </a:bodyPr>
          <a:lstStyle/>
          <a:p>
            <a:pPr algn="l" rtl="0" fontAlgn="base"/>
            <a:r>
              <a:rPr lang="en-US" b="0" i="0" dirty="0">
                <a:solidFill>
                  <a:srgbClr val="273239"/>
                </a:solidFill>
                <a:effectLst/>
                <a:latin typeface="Nunito" pitchFamily="2" charset="0"/>
              </a:rPr>
              <a:t>A shell script comprises the following elements –</a:t>
            </a:r>
          </a:p>
          <a:p>
            <a:pPr algn="l" fontAlgn="base">
              <a:buFont typeface="Arial" panose="020B0604020202020204" pitchFamily="34" charset="0"/>
              <a:buChar char="•"/>
            </a:pPr>
            <a:r>
              <a:rPr lang="en-US" b="0" i="0" dirty="0">
                <a:solidFill>
                  <a:srgbClr val="273239"/>
                </a:solidFill>
                <a:effectLst/>
                <a:latin typeface="Nunito" pitchFamily="2" charset="0"/>
              </a:rPr>
              <a:t>Shell Keywords – if, else, break etc.</a:t>
            </a:r>
          </a:p>
          <a:p>
            <a:pPr algn="l" fontAlgn="base">
              <a:buFont typeface="Arial" panose="020B0604020202020204" pitchFamily="34" charset="0"/>
              <a:buChar char="•"/>
            </a:pPr>
            <a:r>
              <a:rPr lang="en-US" b="0" i="0" dirty="0">
                <a:solidFill>
                  <a:srgbClr val="273239"/>
                </a:solidFill>
                <a:effectLst/>
                <a:latin typeface="Nunito" pitchFamily="2" charset="0"/>
              </a:rPr>
              <a:t>Shell commands – cd, ls, echo, </a:t>
            </a:r>
            <a:r>
              <a:rPr lang="en-US" b="0" i="0" dirty="0" err="1">
                <a:solidFill>
                  <a:srgbClr val="273239"/>
                </a:solidFill>
                <a:effectLst/>
                <a:latin typeface="Nunito" pitchFamily="2" charset="0"/>
              </a:rPr>
              <a:t>pwd</a:t>
            </a:r>
            <a:r>
              <a:rPr lang="en-US" b="0" i="0" dirty="0">
                <a:solidFill>
                  <a:srgbClr val="273239"/>
                </a:solidFill>
                <a:effectLst/>
                <a:latin typeface="Nunito" pitchFamily="2" charset="0"/>
              </a:rPr>
              <a:t>, touch etc.</a:t>
            </a:r>
          </a:p>
          <a:p>
            <a:pPr algn="l" fontAlgn="base">
              <a:buFont typeface="Arial" panose="020B0604020202020204" pitchFamily="34" charset="0"/>
              <a:buChar char="•"/>
            </a:pPr>
            <a:r>
              <a:rPr lang="en-US" b="0" i="0" dirty="0">
                <a:solidFill>
                  <a:srgbClr val="273239"/>
                </a:solidFill>
                <a:effectLst/>
                <a:latin typeface="Nunito" pitchFamily="2" charset="0"/>
              </a:rPr>
              <a:t>Functions</a:t>
            </a:r>
          </a:p>
          <a:p>
            <a:pPr algn="l" fontAlgn="base">
              <a:buFont typeface="Arial" panose="020B0604020202020204" pitchFamily="34" charset="0"/>
              <a:buChar char="•"/>
            </a:pPr>
            <a:r>
              <a:rPr lang="en-US" b="0" i="0" dirty="0">
                <a:solidFill>
                  <a:srgbClr val="273239"/>
                </a:solidFill>
                <a:effectLst/>
                <a:latin typeface="Nunito" pitchFamily="2" charset="0"/>
              </a:rPr>
              <a:t>Control flow – </a:t>
            </a:r>
            <a:r>
              <a:rPr lang="en-US" b="0" i="0" dirty="0" err="1">
                <a:solidFill>
                  <a:srgbClr val="273239"/>
                </a:solidFill>
                <a:effectLst/>
                <a:latin typeface="Nunito" pitchFamily="2" charset="0"/>
              </a:rPr>
              <a:t>if..then..else</a:t>
            </a:r>
            <a:r>
              <a:rPr lang="en-US" b="0" i="0" dirty="0">
                <a:solidFill>
                  <a:srgbClr val="273239"/>
                </a:solidFill>
                <a:effectLst/>
                <a:latin typeface="Nunito" pitchFamily="2" charset="0"/>
              </a:rPr>
              <a:t>, case and shell loops etc.</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Why do we need shell scripts?</a:t>
            </a:r>
          </a:p>
          <a:p>
            <a:pPr algn="l" rtl="0" fontAlgn="base"/>
            <a:r>
              <a:rPr lang="en-US" b="0" i="0" dirty="0">
                <a:solidFill>
                  <a:srgbClr val="273239"/>
                </a:solidFill>
                <a:effectLst/>
                <a:latin typeface="Nunito" pitchFamily="2" charset="0"/>
              </a:rPr>
              <a:t>There are many reasons to write shell scripts:</a:t>
            </a:r>
          </a:p>
          <a:p>
            <a:pPr algn="l" fontAlgn="base">
              <a:buFont typeface="Arial" panose="020B0604020202020204" pitchFamily="34" charset="0"/>
              <a:buChar char="•"/>
            </a:pPr>
            <a:r>
              <a:rPr lang="en-US" b="0" i="0" dirty="0">
                <a:solidFill>
                  <a:srgbClr val="273239"/>
                </a:solidFill>
                <a:effectLst/>
                <a:latin typeface="Nunito" pitchFamily="2" charset="0"/>
              </a:rPr>
              <a:t>To avoid repetitive work and automation</a:t>
            </a:r>
          </a:p>
          <a:p>
            <a:pPr algn="l" fontAlgn="base">
              <a:buFont typeface="Arial" panose="020B0604020202020204" pitchFamily="34" charset="0"/>
              <a:buChar char="•"/>
            </a:pPr>
            <a:r>
              <a:rPr lang="en-US" b="0" i="0" dirty="0">
                <a:solidFill>
                  <a:srgbClr val="273239"/>
                </a:solidFill>
                <a:effectLst/>
                <a:latin typeface="Nunito" pitchFamily="2" charset="0"/>
              </a:rPr>
              <a:t>System admins use shell scripting for routine backups.</a:t>
            </a:r>
          </a:p>
          <a:p>
            <a:pPr algn="l" fontAlgn="base">
              <a:buFont typeface="Arial" panose="020B0604020202020204" pitchFamily="34" charset="0"/>
              <a:buChar char="•"/>
            </a:pPr>
            <a:r>
              <a:rPr lang="en-US" b="0" i="0" dirty="0">
                <a:solidFill>
                  <a:srgbClr val="273239"/>
                </a:solidFill>
                <a:effectLst/>
                <a:latin typeface="Nunito" pitchFamily="2" charset="0"/>
              </a:rPr>
              <a:t>System monitoring</a:t>
            </a:r>
          </a:p>
          <a:p>
            <a:pPr algn="l" fontAlgn="base">
              <a:buFont typeface="Arial" panose="020B0604020202020204" pitchFamily="34" charset="0"/>
              <a:buChar char="•"/>
            </a:pPr>
            <a:r>
              <a:rPr lang="en-US" b="0" i="0" dirty="0">
                <a:solidFill>
                  <a:srgbClr val="273239"/>
                </a:solidFill>
                <a:effectLst/>
                <a:latin typeface="Nunito" pitchFamily="2" charset="0"/>
              </a:rPr>
              <a:t>Adding new functionality to the shell etc.</a:t>
            </a:r>
          </a:p>
        </p:txBody>
      </p:sp>
      <p:sp>
        <p:nvSpPr>
          <p:cNvPr id="5" name="TextBox 4">
            <a:extLst>
              <a:ext uri="{FF2B5EF4-FFF2-40B4-BE49-F238E27FC236}">
                <a16:creationId xmlns:a16="http://schemas.microsoft.com/office/drawing/2014/main" id="{783027AC-E516-D4A3-432A-8A64231AD0E5}"/>
              </a:ext>
            </a:extLst>
          </p:cNvPr>
          <p:cNvSpPr txBox="1"/>
          <p:nvPr/>
        </p:nvSpPr>
        <p:spPr>
          <a:xfrm>
            <a:off x="799699" y="4408417"/>
            <a:ext cx="10592602" cy="1754326"/>
          </a:xfrm>
          <a:prstGeom prst="rect">
            <a:avLst/>
          </a:prstGeom>
          <a:noFill/>
        </p:spPr>
        <p:txBody>
          <a:bodyPr wrap="square">
            <a:spAutoFit/>
          </a:bodyPr>
          <a:lstStyle/>
          <a:p>
            <a:r>
              <a:rPr lang="en-US" b="0" i="0" dirty="0">
                <a:solidFill>
                  <a:srgbClr val="273239"/>
                </a:solidFill>
                <a:effectLst/>
                <a:latin typeface="Nunito" pitchFamily="2" charset="0"/>
              </a:rPr>
              <a:t>If you want to run a bunch of commands together, you can do so by creating a shell script. Shell scripts are very useful if you need to do a task routinely, like taking a backup. You can list those commands and execute them all with just a single script. </a:t>
            </a:r>
          </a:p>
          <a:p>
            <a:endParaRPr lang="en-US" dirty="0">
              <a:solidFill>
                <a:srgbClr val="273239"/>
              </a:solidFill>
              <a:latin typeface="Nunito" pitchFamily="2" charset="0"/>
            </a:endParaRPr>
          </a:p>
          <a:p>
            <a:r>
              <a:rPr lang="en-US" b="0" i="0" dirty="0">
                <a:solidFill>
                  <a:srgbClr val="273239"/>
                </a:solidFill>
                <a:effectLst/>
                <a:latin typeface="Nunito" pitchFamily="2" charset="0"/>
              </a:rPr>
              <a:t>Shell scripts end with the extension “.</a:t>
            </a:r>
            <a:r>
              <a:rPr lang="en-US" b="0" i="0" dirty="0" err="1">
                <a:solidFill>
                  <a:srgbClr val="273239"/>
                </a:solidFill>
                <a:effectLst/>
                <a:latin typeface="Nunito" pitchFamily="2" charset="0"/>
              </a:rPr>
              <a:t>sh</a:t>
            </a:r>
            <a:r>
              <a:rPr lang="en-US" b="0" i="0" dirty="0">
                <a:solidFill>
                  <a:srgbClr val="273239"/>
                </a:solidFill>
                <a:effectLst/>
                <a:latin typeface="Nunito" pitchFamily="2" charset="0"/>
              </a:rPr>
              <a:t>”.</a:t>
            </a:r>
            <a:endParaRPr lang="en-US" dirty="0">
              <a:solidFill>
                <a:srgbClr val="273239"/>
              </a:solidFill>
              <a:latin typeface="Nunito" pitchFamily="2" charset="0"/>
            </a:endParaRPr>
          </a:p>
          <a:p>
            <a:r>
              <a:rPr kumimoji="0" lang="en-US" altLang="en-US" sz="1800" b="0" i="0" u="none" strike="noStrike" cap="none" normalizeH="0" baseline="0" dirty="0">
                <a:ln>
                  <a:noFill/>
                </a:ln>
                <a:solidFill>
                  <a:schemeClr val="tx1"/>
                </a:solidFill>
                <a:effectLst/>
                <a:latin typeface="Consolas" panose="020B0609020204030204" pitchFamily="49" charset="0"/>
              </a:rPr>
              <a:t>touch script.sh</a:t>
            </a:r>
            <a:endParaRPr lang="en-US" dirty="0"/>
          </a:p>
        </p:txBody>
      </p:sp>
    </p:spTree>
    <p:extLst>
      <p:ext uri="{BB962C8B-B14F-4D97-AF65-F5344CB8AC3E}">
        <p14:creationId xmlns:p14="http://schemas.microsoft.com/office/powerpoint/2010/main" val="66774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5" name="Rectangle 2">
            <a:extLst>
              <a:ext uri="{FF2B5EF4-FFF2-40B4-BE49-F238E27FC236}">
                <a16:creationId xmlns:a16="http://schemas.microsoft.com/office/drawing/2014/main" id="{BDBB9469-AD0C-4040-2D00-3C9A98F1FCB8}"/>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A8838D7-4C69-8A60-6108-0775F7217D84}"/>
              </a:ext>
            </a:extLst>
          </p:cNvPr>
          <p:cNvSpPr txBox="1"/>
          <p:nvPr/>
        </p:nvSpPr>
        <p:spPr>
          <a:xfrm>
            <a:off x="851836" y="819852"/>
            <a:ext cx="10356783"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Some Advantages of shell scripts</a:t>
            </a:r>
          </a:p>
          <a:p>
            <a:pPr algn="l" fontAlgn="base">
              <a:buFont typeface="Arial" panose="020B0604020202020204" pitchFamily="34" charset="0"/>
              <a:buChar char="•"/>
            </a:pPr>
            <a:r>
              <a:rPr lang="en-US" b="0" i="0" dirty="0">
                <a:solidFill>
                  <a:srgbClr val="273239"/>
                </a:solidFill>
                <a:effectLst/>
                <a:latin typeface="Nunito" pitchFamily="2" charset="0"/>
              </a:rPr>
              <a:t>The command and syntax are exactly the same as those directly entered in the command line, so programmers do not need to switch to entirely different syntax</a:t>
            </a:r>
          </a:p>
          <a:p>
            <a:pPr algn="l" fontAlgn="base">
              <a:buFont typeface="Arial" panose="020B0604020202020204" pitchFamily="34" charset="0"/>
              <a:buChar char="•"/>
            </a:pPr>
            <a:r>
              <a:rPr lang="en-US" b="0" i="0" dirty="0">
                <a:solidFill>
                  <a:srgbClr val="273239"/>
                </a:solidFill>
                <a:effectLst/>
                <a:latin typeface="Nunito" pitchFamily="2" charset="0"/>
              </a:rPr>
              <a:t>Writing shell scripts are much quicker</a:t>
            </a:r>
          </a:p>
          <a:p>
            <a:pPr algn="l" fontAlgn="base">
              <a:buFont typeface="Arial" panose="020B0604020202020204" pitchFamily="34" charset="0"/>
              <a:buChar char="•"/>
            </a:pPr>
            <a:r>
              <a:rPr lang="en-US" b="0" i="0" dirty="0">
                <a:solidFill>
                  <a:srgbClr val="273239"/>
                </a:solidFill>
                <a:effectLst/>
                <a:latin typeface="Nunito" pitchFamily="2" charset="0"/>
              </a:rPr>
              <a:t>Quick start</a:t>
            </a:r>
          </a:p>
          <a:p>
            <a:pPr algn="l" fontAlgn="base">
              <a:buFont typeface="Arial" panose="020B0604020202020204" pitchFamily="34" charset="0"/>
              <a:buChar char="•"/>
            </a:pPr>
            <a:r>
              <a:rPr lang="en-US" b="0" i="0" dirty="0">
                <a:solidFill>
                  <a:srgbClr val="273239"/>
                </a:solidFill>
                <a:effectLst/>
                <a:latin typeface="Nunito" pitchFamily="2" charset="0"/>
              </a:rPr>
              <a:t>Interactive debugging etc.</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Some Disadvantages of shell scripts</a:t>
            </a:r>
          </a:p>
          <a:p>
            <a:pPr algn="l" fontAlgn="base">
              <a:buFont typeface="Arial" panose="020B0604020202020204" pitchFamily="34" charset="0"/>
              <a:buChar char="•"/>
            </a:pPr>
            <a:r>
              <a:rPr lang="en-US" b="0" i="0" dirty="0">
                <a:solidFill>
                  <a:srgbClr val="273239"/>
                </a:solidFill>
                <a:effectLst/>
                <a:latin typeface="Nunito" pitchFamily="2" charset="0"/>
              </a:rPr>
              <a:t>Prone to costly errors, a single mistake can change the command which might be harmful.</a:t>
            </a:r>
          </a:p>
          <a:p>
            <a:pPr algn="l" fontAlgn="base">
              <a:buFont typeface="Arial" panose="020B0604020202020204" pitchFamily="34" charset="0"/>
              <a:buChar char="•"/>
            </a:pPr>
            <a:r>
              <a:rPr lang="en-US" b="0" i="0" dirty="0">
                <a:solidFill>
                  <a:srgbClr val="273239"/>
                </a:solidFill>
                <a:effectLst/>
                <a:latin typeface="Nunito" pitchFamily="2" charset="0"/>
              </a:rPr>
              <a:t>Slow execution speed</a:t>
            </a:r>
          </a:p>
          <a:p>
            <a:pPr algn="l" fontAlgn="base">
              <a:buFont typeface="Arial" panose="020B0604020202020204" pitchFamily="34" charset="0"/>
              <a:buChar char="•"/>
            </a:pPr>
            <a:r>
              <a:rPr lang="en-US" b="0" i="0" dirty="0">
                <a:solidFill>
                  <a:srgbClr val="273239"/>
                </a:solidFill>
                <a:effectLst/>
                <a:latin typeface="Nunito" pitchFamily="2" charset="0"/>
              </a:rPr>
              <a:t>Design flaws within the language syntax or implementation</a:t>
            </a:r>
          </a:p>
          <a:p>
            <a:pPr algn="l" fontAlgn="base">
              <a:buFont typeface="Arial" panose="020B0604020202020204" pitchFamily="34" charset="0"/>
              <a:buChar char="•"/>
            </a:pPr>
            <a:r>
              <a:rPr lang="en-US" b="0" i="0" dirty="0">
                <a:solidFill>
                  <a:srgbClr val="273239"/>
                </a:solidFill>
                <a:effectLst/>
                <a:latin typeface="Nunito" pitchFamily="2" charset="0"/>
              </a:rPr>
              <a:t>Not well suited for large and complex task</a:t>
            </a:r>
          </a:p>
          <a:p>
            <a:pPr algn="l" fontAlgn="base">
              <a:buFont typeface="Arial" panose="020B0604020202020204" pitchFamily="34" charset="0"/>
              <a:buChar char="•"/>
            </a:pPr>
            <a:r>
              <a:rPr lang="en-US" b="0" i="0" dirty="0">
                <a:solidFill>
                  <a:srgbClr val="273239"/>
                </a:solidFill>
                <a:effectLst/>
                <a:latin typeface="Nunito" pitchFamily="2" charset="0"/>
              </a:rPr>
              <a:t>Provide minimal data structure unlike other scripting languages. etc.</a:t>
            </a:r>
          </a:p>
        </p:txBody>
      </p:sp>
    </p:spTree>
    <p:extLst>
      <p:ext uri="{BB962C8B-B14F-4D97-AF65-F5344CB8AC3E}">
        <p14:creationId xmlns:p14="http://schemas.microsoft.com/office/powerpoint/2010/main" val="105478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C8AB3D88-1333-7349-D248-43F5E5FF0025}"/>
              </a:ext>
            </a:extLst>
          </p:cNvPr>
          <p:cNvSpPr txBox="1"/>
          <p:nvPr/>
        </p:nvSpPr>
        <p:spPr>
          <a:xfrm>
            <a:off x="794886" y="809368"/>
            <a:ext cx="10602227" cy="4524315"/>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 File System?</a:t>
            </a:r>
          </a:p>
          <a:p>
            <a:pPr algn="just" rtl="0" fontAlgn="base"/>
            <a:r>
              <a:rPr lang="en-US" b="0" i="0" dirty="0">
                <a:solidFill>
                  <a:srgbClr val="273239"/>
                </a:solidFill>
                <a:effectLst/>
                <a:latin typeface="Nunito" pitchFamily="2" charset="0"/>
              </a:rPr>
              <a:t>A file system is a method an operating system uses to store, organize, and manage files and directories on a storage device. Some common types of file systems include:</a:t>
            </a:r>
          </a:p>
          <a:p>
            <a:pPr algn="just"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FAT (File Allocation Table):</a:t>
            </a:r>
            <a:r>
              <a:rPr lang="en-US" b="0" i="0" dirty="0">
                <a:solidFill>
                  <a:srgbClr val="273239"/>
                </a:solidFill>
                <a:effectLst/>
                <a:latin typeface="Nunito" pitchFamily="2" charset="0"/>
              </a:rPr>
              <a:t> An older file system used by older versions of Windows and other operating systems.</a:t>
            </a:r>
          </a:p>
          <a:p>
            <a:pPr algn="l" fontAlgn="base">
              <a:buFont typeface="+mj-lt"/>
              <a:buAutoNum type="arabicPeriod" startAt="2"/>
            </a:pPr>
            <a:r>
              <a:rPr lang="en-US" b="1" i="0" dirty="0">
                <a:solidFill>
                  <a:srgbClr val="273239"/>
                </a:solidFill>
                <a:effectLst/>
                <a:latin typeface="Nunito" pitchFamily="2" charset="0"/>
              </a:rPr>
              <a:t>NTFS (New Technology File System):</a:t>
            </a:r>
            <a:r>
              <a:rPr lang="en-US" b="0" i="0" dirty="0">
                <a:solidFill>
                  <a:srgbClr val="273239"/>
                </a:solidFill>
                <a:effectLst/>
                <a:latin typeface="Nunito" pitchFamily="2" charset="0"/>
              </a:rPr>
              <a:t> A modern file system used by Windows. It supports features such as file and folder permissions, compression, and encryption.</a:t>
            </a:r>
          </a:p>
          <a:p>
            <a:pPr algn="l" fontAlgn="base">
              <a:buFont typeface="+mj-lt"/>
              <a:buAutoNum type="arabicPeriod" startAt="3"/>
            </a:pPr>
            <a:r>
              <a:rPr lang="en-US" b="1" i="0" dirty="0" err="1">
                <a:solidFill>
                  <a:srgbClr val="273239"/>
                </a:solidFill>
                <a:effectLst/>
                <a:latin typeface="Nunito" pitchFamily="2" charset="0"/>
              </a:rPr>
              <a:t>ext</a:t>
            </a:r>
            <a:r>
              <a:rPr lang="en-US" b="1" i="0" dirty="0">
                <a:solidFill>
                  <a:srgbClr val="273239"/>
                </a:solidFill>
                <a:effectLst/>
                <a:latin typeface="Nunito" pitchFamily="2" charset="0"/>
              </a:rPr>
              <a:t> (Extended File System):</a:t>
            </a:r>
            <a:r>
              <a:rPr lang="en-US" b="0" i="0" dirty="0">
                <a:solidFill>
                  <a:srgbClr val="273239"/>
                </a:solidFill>
                <a:effectLst/>
                <a:latin typeface="Nunito" pitchFamily="2" charset="0"/>
              </a:rPr>
              <a:t> A file system commonly used on Linux and Unix-based operating systems.</a:t>
            </a:r>
          </a:p>
          <a:p>
            <a:pPr algn="l" fontAlgn="base">
              <a:buFont typeface="+mj-lt"/>
              <a:buAutoNum type="arabicPeriod" startAt="4"/>
            </a:pPr>
            <a:r>
              <a:rPr lang="en-US" b="1" i="0" dirty="0">
                <a:solidFill>
                  <a:srgbClr val="273239"/>
                </a:solidFill>
                <a:effectLst/>
                <a:latin typeface="Nunito" pitchFamily="2" charset="0"/>
              </a:rPr>
              <a:t>HFS (Hierarchical File System):</a:t>
            </a:r>
            <a:r>
              <a:rPr lang="en-US" b="0" i="0" dirty="0">
                <a:solidFill>
                  <a:srgbClr val="273239"/>
                </a:solidFill>
                <a:effectLst/>
                <a:latin typeface="Nunito" pitchFamily="2" charset="0"/>
              </a:rPr>
              <a:t> A file system used by macOS.</a:t>
            </a:r>
          </a:p>
          <a:p>
            <a:pPr algn="l" fontAlgn="base">
              <a:buFont typeface="+mj-lt"/>
              <a:buAutoNum type="arabicPeriod" startAt="5"/>
            </a:pPr>
            <a:r>
              <a:rPr lang="en-US" b="1" i="0" dirty="0">
                <a:solidFill>
                  <a:srgbClr val="273239"/>
                </a:solidFill>
                <a:effectLst/>
                <a:latin typeface="Nunito" pitchFamily="2" charset="0"/>
              </a:rPr>
              <a:t>APFS (Apple File System):</a:t>
            </a:r>
            <a:r>
              <a:rPr lang="en-US" b="0" i="0" dirty="0">
                <a:solidFill>
                  <a:srgbClr val="273239"/>
                </a:solidFill>
                <a:effectLst/>
                <a:latin typeface="Nunito" pitchFamily="2" charset="0"/>
              </a:rPr>
              <a:t> A new file system introduced by Apple for their Macs and iOS devices.</a:t>
            </a:r>
          </a:p>
          <a:p>
            <a:pPr algn="l" fontAlgn="base">
              <a:buFont typeface="+mj-lt"/>
              <a:buAutoNum type="arabicPeriod" startAt="5"/>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is the Linux File System</a:t>
            </a:r>
          </a:p>
          <a:p>
            <a:pPr algn="l" rtl="0" fontAlgn="base"/>
            <a:r>
              <a:rPr lang="en-US" b="0" i="0" dirty="0">
                <a:solidFill>
                  <a:srgbClr val="273239"/>
                </a:solidFill>
                <a:effectLst/>
                <a:latin typeface="Nunito" pitchFamily="2" charset="0"/>
              </a:rPr>
              <a:t>The Linux file system is a multifaceted structure comprised of three essential layers.</a:t>
            </a:r>
          </a:p>
          <a:p>
            <a:pPr algn="l" fontAlgn="base">
              <a:buFont typeface="+mj-lt"/>
              <a:buAutoNum type="arabicPeriod" startAt="5"/>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614722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pic>
        <p:nvPicPr>
          <p:cNvPr id="1026" name="Picture 2" descr="Architecture Of a File System ">
            <a:extLst>
              <a:ext uri="{FF2B5EF4-FFF2-40B4-BE49-F238E27FC236}">
                <a16:creationId xmlns:a16="http://schemas.microsoft.com/office/drawing/2014/main" id="{18C25BC9-14DA-F013-74E2-D6A861A1EA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 t="8451" r="3348" b="3182"/>
          <a:stretch/>
        </p:blipFill>
        <p:spPr bwMode="auto">
          <a:xfrm>
            <a:off x="1549667" y="1501541"/>
            <a:ext cx="8989996" cy="402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8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A0ED8D-53BD-A382-D884-1E7BBD9F76F6}"/>
              </a:ext>
            </a:extLst>
          </p:cNvPr>
          <p:cNvSpPr txBox="1"/>
          <p:nvPr/>
        </p:nvSpPr>
        <p:spPr>
          <a:xfrm>
            <a:off x="774834" y="846825"/>
            <a:ext cx="10554101" cy="2412199"/>
          </a:xfrm>
          <a:prstGeom prst="rect">
            <a:avLst/>
          </a:prstGeom>
          <a:noFill/>
        </p:spPr>
        <p:txBody>
          <a:bodyPr wrap="square">
            <a:spAutoFit/>
          </a:bodyPr>
          <a:lstStyle/>
          <a:p>
            <a:pPr algn="l" fontAlgn="base"/>
            <a:r>
              <a:rPr lang="en-US" b="1" i="0" dirty="0">
                <a:solidFill>
                  <a:srgbClr val="273239"/>
                </a:solidFill>
                <a:effectLst/>
                <a:latin typeface="Nunito" pitchFamily="2" charset="0"/>
              </a:rPr>
              <a:t>Examples of Operating Systems </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Windows </a:t>
            </a:r>
            <a:r>
              <a:rPr lang="en-US" b="0" i="0" dirty="0">
                <a:solidFill>
                  <a:srgbClr val="273239"/>
                </a:solidFill>
                <a:effectLst/>
                <a:latin typeface="Nunito" pitchFamily="2" charset="0"/>
              </a:rPr>
              <a:t>(GUI-based, PC)</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GNU/Linux</a:t>
            </a:r>
            <a:r>
              <a:rPr lang="en-US" b="0" i="0" dirty="0">
                <a:solidFill>
                  <a:srgbClr val="273239"/>
                </a:solidFill>
                <a:effectLst/>
                <a:latin typeface="Nunito" pitchFamily="2" charset="0"/>
              </a:rPr>
              <a:t> (Personal, Workstations, ISP, File, and print server, Three-tier client/Server)</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macOS</a:t>
            </a:r>
            <a:r>
              <a:rPr lang="en-US" b="0" i="0" dirty="0">
                <a:solidFill>
                  <a:srgbClr val="273239"/>
                </a:solidFill>
                <a:effectLst/>
                <a:latin typeface="Nunito" pitchFamily="2" charset="0"/>
              </a:rPr>
              <a:t> (Macintosh), used for Apple’s personal computers and workstations (MacBook, iMac).</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Android</a:t>
            </a:r>
            <a:r>
              <a:rPr lang="en-US" b="0" i="0" dirty="0">
                <a:solidFill>
                  <a:srgbClr val="273239"/>
                </a:solidFill>
                <a:effectLst/>
                <a:latin typeface="Nunito" pitchFamily="2" charset="0"/>
              </a:rPr>
              <a:t> (Google’s Operating System for smartphones/tablets/smartwatches)</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iOS</a:t>
            </a:r>
            <a:r>
              <a:rPr lang="en-US" b="0" i="0" dirty="0">
                <a:solidFill>
                  <a:srgbClr val="273239"/>
                </a:solidFill>
                <a:effectLst/>
                <a:latin typeface="Nunito" pitchFamily="2" charset="0"/>
              </a:rPr>
              <a:t> (Apple’s OS for iPhone, iPad, and iPod Touch)</a:t>
            </a:r>
          </a:p>
        </p:txBody>
      </p:sp>
      <p:sp>
        <p:nvSpPr>
          <p:cNvPr id="3" name="TextBox 2">
            <a:extLst>
              <a:ext uri="{FF2B5EF4-FFF2-40B4-BE49-F238E27FC236}">
                <a16:creationId xmlns:a16="http://schemas.microsoft.com/office/drawing/2014/main" id="{C09F5B79-2FA4-E7D9-EBF4-7C1B06E59A8F}"/>
              </a:ext>
            </a:extLst>
          </p:cNvPr>
          <p:cNvSpPr txBox="1"/>
          <p:nvPr/>
        </p:nvSpPr>
        <p:spPr>
          <a:xfrm>
            <a:off x="726708" y="0"/>
            <a:ext cx="7618396"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5" name="TextBox 4">
            <a:extLst>
              <a:ext uri="{FF2B5EF4-FFF2-40B4-BE49-F238E27FC236}">
                <a16:creationId xmlns:a16="http://schemas.microsoft.com/office/drawing/2014/main" id="{75CCD404-CDB4-63D7-4C11-50C4CD2CD3DD}"/>
              </a:ext>
            </a:extLst>
          </p:cNvPr>
          <p:cNvSpPr txBox="1"/>
          <p:nvPr/>
        </p:nvSpPr>
        <p:spPr>
          <a:xfrm>
            <a:off x="774834" y="3459518"/>
            <a:ext cx="10477100" cy="2687915"/>
          </a:xfrm>
          <a:prstGeom prst="rect">
            <a:avLst/>
          </a:prstGeom>
          <a:noFill/>
        </p:spPr>
        <p:txBody>
          <a:bodyPr wrap="square">
            <a:spAutoFit/>
          </a:bodyPr>
          <a:lstStyle/>
          <a:p>
            <a:pPr algn="l"/>
            <a:r>
              <a:rPr lang="en-US" b="1" i="0" dirty="0">
                <a:solidFill>
                  <a:srgbClr val="202124"/>
                </a:solidFill>
                <a:effectLst/>
                <a:latin typeface="Nunito" pitchFamily="2" charset="0"/>
              </a:rPr>
              <a:t>Why is operating system hardware dependent – </a:t>
            </a:r>
          </a:p>
          <a:p>
            <a:pPr algn="l"/>
            <a:endParaRPr lang="en-US" b="1" i="0" dirty="0">
              <a:solidFill>
                <a:srgbClr val="202124"/>
              </a:solidFill>
              <a:effectLst/>
              <a:latin typeface="Nunito" pitchFamily="2" charset="0"/>
            </a:endParaRPr>
          </a:p>
          <a:p>
            <a:pPr algn="l"/>
            <a:r>
              <a:rPr lang="en-US" b="0" i="0" dirty="0">
                <a:solidFill>
                  <a:srgbClr val="4D5156"/>
                </a:solidFill>
                <a:effectLst/>
                <a:latin typeface="Nunito" pitchFamily="2" charset="0"/>
              </a:rPr>
              <a:t>Operating system fundamentals do not depend on hardware directly. But </a:t>
            </a:r>
            <a:r>
              <a:rPr lang="en-US" b="0" i="0" dirty="0">
                <a:solidFill>
                  <a:srgbClr val="040C28"/>
                </a:solidFill>
                <a:effectLst/>
                <a:latin typeface="Nunito" pitchFamily="2" charset="0"/>
              </a:rPr>
              <a:t>hardware does influence certain aspects of the operating system like memory management and performance</a:t>
            </a:r>
          </a:p>
          <a:p>
            <a:pPr algn="l"/>
            <a:endParaRPr lang="en-US" dirty="0">
              <a:solidFill>
                <a:srgbClr val="040C28"/>
              </a:solidFill>
              <a:latin typeface="Nunito" pitchFamily="2" charset="0"/>
            </a:endParaRPr>
          </a:p>
          <a:p>
            <a:pPr>
              <a:spcAft>
                <a:spcPts val="800"/>
              </a:spcAft>
              <a:tabLst>
                <a:tab pos="457200" algn="l"/>
              </a:tabLst>
            </a:pPr>
            <a:r>
              <a:rPr lang="en-US" sz="1800" b="1" i="0" u="none" strike="noStrike" baseline="0" dirty="0">
                <a:latin typeface="Nunito" pitchFamily="2" charset="0"/>
              </a:rPr>
              <a:t>How is it different from other application software  -</a:t>
            </a:r>
          </a:p>
          <a:p>
            <a:pPr>
              <a:spcAft>
                <a:spcPts val="800"/>
              </a:spcAft>
              <a:tabLst>
                <a:tab pos="457200" algn="l"/>
              </a:tabLst>
            </a:pPr>
            <a:r>
              <a:rPr lang="en-US" b="0" i="0" dirty="0">
                <a:solidFill>
                  <a:srgbClr val="333333"/>
                </a:solidFill>
                <a:effectLst/>
                <a:latin typeface="Nunito" pitchFamily="2" charset="0"/>
              </a:rPr>
              <a:t>An operating system is system software that acts as an interface between the user and the hardware, whereas application software is a program that performs a specific task. It is impossible to install the application software on a computer system without an operating system.</a:t>
            </a:r>
            <a:endParaRPr lang="en-US" b="0" i="0" dirty="0">
              <a:solidFill>
                <a:srgbClr val="040C28"/>
              </a:solidFill>
              <a:effectLst/>
              <a:latin typeface="Nunito" pitchFamily="2" charset="0"/>
            </a:endParaRPr>
          </a:p>
        </p:txBody>
      </p:sp>
    </p:spTree>
    <p:extLst>
      <p:ext uri="{BB962C8B-B14F-4D97-AF65-F5344CB8AC3E}">
        <p14:creationId xmlns:p14="http://schemas.microsoft.com/office/powerpoint/2010/main" val="183401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A1343FCF-D84C-84F8-AA8C-2DE751C692DF}"/>
              </a:ext>
            </a:extLst>
          </p:cNvPr>
          <p:cNvSpPr txBox="1"/>
          <p:nvPr/>
        </p:nvSpPr>
        <p:spPr>
          <a:xfrm>
            <a:off x="741146" y="792298"/>
            <a:ext cx="5138446" cy="5355312"/>
          </a:xfrm>
          <a:prstGeom prst="rect">
            <a:avLst/>
          </a:prstGeom>
          <a:noFill/>
        </p:spPr>
        <p:txBody>
          <a:bodyPr wrap="square">
            <a:spAutoFit/>
          </a:bodyPr>
          <a:lstStyle/>
          <a:p>
            <a:pPr algn="l" fontAlgn="base"/>
            <a:r>
              <a:rPr lang="en-US" b="1" i="0" dirty="0">
                <a:solidFill>
                  <a:srgbClr val="273239"/>
                </a:solidFill>
                <a:effectLst/>
                <a:latin typeface="Nunito" pitchFamily="2" charset="0"/>
              </a:rPr>
              <a:t>Linux File Hierarchy Structure</a:t>
            </a:r>
            <a:endParaRPr lang="en-US" b="1" dirty="0">
              <a:solidFill>
                <a:srgbClr val="273239"/>
              </a:solidFill>
              <a:latin typeface="Nunito" pitchFamily="2" charset="0"/>
            </a:endParaRPr>
          </a:p>
          <a:p>
            <a:pPr algn="l" fontAlgn="base"/>
            <a:r>
              <a:rPr lang="en-US" b="0" i="0" dirty="0">
                <a:solidFill>
                  <a:srgbClr val="273239"/>
                </a:solidFill>
                <a:effectLst/>
                <a:latin typeface="Nunito" pitchFamily="2" charset="0"/>
              </a:rPr>
              <a:t>The Linux File Hierarchy Structure or the Filesystem Hierarchy Standard (FHS) defines the directory structure and directory contents in Unix-like operating systems. It is maintained by the Linux Foundation. </a:t>
            </a:r>
          </a:p>
          <a:p>
            <a:pPr algn="l"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In the FHS, all files and directories appear under the root directory /, even if they are stored on different physical or virtual devices.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Some of these directories only exist on a particular system if certain subsystems, such as the X Window System, are installed.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Most of these directories exist in all UNIX operating systems and are generally used in much the same way; however, the descriptions here are those used specifically for the FHS and are not considered authoritative for platforms other than Linux.</a:t>
            </a:r>
          </a:p>
        </p:txBody>
      </p:sp>
      <p:pic>
        <p:nvPicPr>
          <p:cNvPr id="4" name="Picture 3">
            <a:extLst>
              <a:ext uri="{FF2B5EF4-FFF2-40B4-BE49-F238E27FC236}">
                <a16:creationId xmlns:a16="http://schemas.microsoft.com/office/drawing/2014/main" id="{DC156978-9995-76A9-5782-D4301CAFEF69}"/>
              </a:ext>
            </a:extLst>
          </p:cNvPr>
          <p:cNvPicPr>
            <a:picLocks noChangeAspect="1"/>
          </p:cNvPicPr>
          <p:nvPr/>
        </p:nvPicPr>
        <p:blipFill>
          <a:blip r:embed="rId3"/>
          <a:stretch>
            <a:fillRect/>
          </a:stretch>
        </p:blipFill>
        <p:spPr>
          <a:xfrm>
            <a:off x="6012582" y="792298"/>
            <a:ext cx="5354854" cy="5355311"/>
          </a:xfrm>
          <a:prstGeom prst="rect">
            <a:avLst/>
          </a:prstGeom>
        </p:spPr>
      </p:pic>
    </p:spTree>
    <p:extLst>
      <p:ext uri="{BB962C8B-B14F-4D97-AF65-F5344CB8AC3E}">
        <p14:creationId xmlns:p14="http://schemas.microsoft.com/office/powerpoint/2010/main" val="4023675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48933AD7-35C6-42F5-4476-2580F905785A}"/>
              </a:ext>
            </a:extLst>
          </p:cNvPr>
          <p:cNvSpPr txBox="1"/>
          <p:nvPr/>
        </p:nvSpPr>
        <p:spPr>
          <a:xfrm>
            <a:off x="792480" y="787462"/>
            <a:ext cx="10607040" cy="5078313"/>
          </a:xfrm>
          <a:prstGeom prst="rect">
            <a:avLst/>
          </a:prstGeom>
          <a:noFill/>
        </p:spPr>
        <p:txBody>
          <a:bodyPr wrap="square">
            <a:spAutoFit/>
          </a:bodyPr>
          <a:lstStyle/>
          <a:p>
            <a:pPr algn="l"/>
            <a:r>
              <a:rPr lang="en-US" b="1" i="0" dirty="0">
                <a:solidFill>
                  <a:srgbClr val="393E42"/>
                </a:solidFill>
                <a:effectLst/>
                <a:latin typeface="Nunito" pitchFamily="2" charset="0"/>
              </a:rPr>
              <a:t>Basic file system operations</a:t>
            </a:r>
          </a:p>
          <a:p>
            <a:pPr algn="l"/>
            <a:endParaRPr lang="en-US" b="0"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File creation:</a:t>
            </a:r>
            <a:r>
              <a:rPr lang="en-US" b="0" i="0" dirty="0">
                <a:solidFill>
                  <a:srgbClr val="393E42"/>
                </a:solidFill>
                <a:effectLst/>
                <a:latin typeface="Nunito" pitchFamily="2" charset="0"/>
              </a:rPr>
              <a:t> This is the act of making a new file in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File reading:</a:t>
            </a:r>
            <a:r>
              <a:rPr lang="en-US" b="0" i="0" dirty="0">
                <a:solidFill>
                  <a:srgbClr val="393E42"/>
                </a:solidFill>
                <a:effectLst/>
                <a:latin typeface="Nunito" pitchFamily="2" charset="0"/>
              </a:rPr>
              <a:t> In this operation, the file system provides access to the contents of a file.</a:t>
            </a:r>
          </a:p>
          <a:p>
            <a:pPr marL="285750" indent="-285750" algn="l">
              <a:buFont typeface="Arial" panose="020B0604020202020204" pitchFamily="34" charset="0"/>
              <a:buChar char="•"/>
            </a:pPr>
            <a:r>
              <a:rPr lang="en-US" b="1" i="0" dirty="0">
                <a:solidFill>
                  <a:srgbClr val="393E42"/>
                </a:solidFill>
                <a:effectLst/>
                <a:latin typeface="Nunito" pitchFamily="2" charset="0"/>
              </a:rPr>
              <a:t>File writing:</a:t>
            </a:r>
            <a:r>
              <a:rPr lang="en-US" b="0" i="0" dirty="0">
                <a:solidFill>
                  <a:srgbClr val="393E42"/>
                </a:solidFill>
                <a:effectLst/>
                <a:latin typeface="Nunito" pitchFamily="2" charset="0"/>
              </a:rPr>
              <a:t> Here, existing content in a file can be updated or new content can be added.</a:t>
            </a:r>
          </a:p>
          <a:p>
            <a:pPr marL="285750" indent="-285750" algn="l">
              <a:buFont typeface="Arial" panose="020B0604020202020204" pitchFamily="34" charset="0"/>
              <a:buChar char="•"/>
            </a:pPr>
            <a:r>
              <a:rPr lang="en-US" b="1" i="0" dirty="0">
                <a:solidFill>
                  <a:srgbClr val="393E42"/>
                </a:solidFill>
                <a:effectLst/>
                <a:latin typeface="Nunito" pitchFamily="2" charset="0"/>
              </a:rPr>
              <a:t>File deletion:</a:t>
            </a:r>
            <a:r>
              <a:rPr lang="en-US" b="0" i="0" dirty="0">
                <a:solidFill>
                  <a:srgbClr val="393E42"/>
                </a:solidFill>
                <a:effectLst/>
                <a:latin typeface="Nunito" pitchFamily="2" charset="0"/>
              </a:rPr>
              <a:t> Deleting a file removes it from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Directory traversal:</a:t>
            </a:r>
            <a:r>
              <a:rPr lang="en-US" b="0" i="0" dirty="0">
                <a:solidFill>
                  <a:srgbClr val="393E42"/>
                </a:solidFill>
                <a:effectLst/>
                <a:latin typeface="Nunito" pitchFamily="2" charset="0"/>
              </a:rPr>
              <a:t> This is the ability to navigate through directories or folders in the file system.</a:t>
            </a:r>
          </a:p>
          <a:p>
            <a:pPr algn="l">
              <a:buFont typeface="Arial" panose="020B0604020202020204" pitchFamily="34" charset="0"/>
              <a:buChar char="•"/>
            </a:pPr>
            <a:endParaRPr lang="en-US" dirty="0">
              <a:solidFill>
                <a:srgbClr val="393E42"/>
              </a:solidFill>
              <a:latin typeface="Nunito" pitchFamily="2" charset="0"/>
            </a:endParaRPr>
          </a:p>
          <a:p>
            <a:pPr algn="l"/>
            <a:r>
              <a:rPr lang="en-US" b="1" i="0" dirty="0">
                <a:solidFill>
                  <a:srgbClr val="393E42"/>
                </a:solidFill>
                <a:effectLst/>
                <a:latin typeface="Nunito" pitchFamily="2" charset="0"/>
              </a:rPr>
              <a:t>Advanced file system operations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File copying:</a:t>
            </a:r>
            <a:r>
              <a:rPr lang="en-US" b="0" i="0" dirty="0">
                <a:solidFill>
                  <a:srgbClr val="393E42"/>
                </a:solidFill>
                <a:effectLst/>
                <a:latin typeface="Nunito" pitchFamily="2" charset="0"/>
              </a:rPr>
              <a:t> This is a process that involves creating a replica of an existing file.</a:t>
            </a:r>
          </a:p>
          <a:p>
            <a:pPr marL="285750" indent="-285750" algn="l">
              <a:buFont typeface="Arial" panose="020B0604020202020204" pitchFamily="34" charset="0"/>
              <a:buChar char="•"/>
            </a:pPr>
            <a:r>
              <a:rPr lang="en-US" b="1" i="0" dirty="0">
                <a:solidFill>
                  <a:srgbClr val="393E42"/>
                </a:solidFill>
                <a:effectLst/>
                <a:latin typeface="Nunito" pitchFamily="2" charset="0"/>
              </a:rPr>
              <a:t>Tagging:</a:t>
            </a:r>
            <a:r>
              <a:rPr lang="en-US" b="0" i="0" dirty="0">
                <a:solidFill>
                  <a:srgbClr val="393E42"/>
                </a:solidFill>
                <a:effectLst/>
                <a:latin typeface="Nunito" pitchFamily="2" charset="0"/>
              </a:rPr>
              <a:t> This allows users to create and assign relevant labels or tags to files.</a:t>
            </a:r>
          </a:p>
          <a:p>
            <a:pPr marL="285750" indent="-285750" algn="l">
              <a:buFont typeface="Arial" panose="020B0604020202020204" pitchFamily="34" charset="0"/>
              <a:buChar char="•"/>
            </a:pPr>
            <a:r>
              <a:rPr lang="en-US" b="1" i="0" dirty="0">
                <a:solidFill>
                  <a:srgbClr val="393E42"/>
                </a:solidFill>
                <a:effectLst/>
                <a:latin typeface="Nunito" pitchFamily="2" charset="0"/>
              </a:rPr>
              <a:t>Locking:</a:t>
            </a:r>
            <a:r>
              <a:rPr lang="en-US" b="0" i="0" dirty="0">
                <a:solidFill>
                  <a:srgbClr val="393E42"/>
                </a:solidFill>
                <a:effectLst/>
                <a:latin typeface="Nunito" pitchFamily="2" charset="0"/>
              </a:rPr>
              <a:t> This operation facilitates exclusive access rights to a file or directory.</a:t>
            </a:r>
          </a:p>
          <a:p>
            <a:pPr marL="285750" indent="-285750" algn="l">
              <a:buFont typeface="Arial" panose="020B0604020202020204" pitchFamily="34" charset="0"/>
              <a:buChar char="•"/>
            </a:pPr>
            <a:r>
              <a:rPr lang="en-US" b="1" i="0" dirty="0">
                <a:solidFill>
                  <a:srgbClr val="393E42"/>
                </a:solidFill>
                <a:effectLst/>
                <a:latin typeface="Nunito" pitchFamily="2" charset="0"/>
              </a:rPr>
              <a:t>Linking:</a:t>
            </a:r>
            <a:r>
              <a:rPr lang="en-US" b="0" i="0" dirty="0">
                <a:solidFill>
                  <a:srgbClr val="393E42"/>
                </a:solidFill>
                <a:effectLst/>
                <a:latin typeface="Nunito" pitchFamily="2" charset="0"/>
              </a:rPr>
              <a:t> A way of making a file or directory accessible from various locations within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Mounting and Unmounting:</a:t>
            </a:r>
            <a:r>
              <a:rPr lang="en-US" b="0" i="0" dirty="0">
                <a:solidFill>
                  <a:srgbClr val="393E42"/>
                </a:solidFill>
                <a:effectLst/>
                <a:latin typeface="Nunito" pitchFamily="2" charset="0"/>
              </a:rPr>
              <a:t> The process of adding and removing file systems from the system's file hierarchy.</a:t>
            </a:r>
          </a:p>
          <a:p>
            <a:pPr marL="285750" indent="-285750" algn="l">
              <a:buFont typeface="Arial" panose="020B0604020202020204" pitchFamily="34" charset="0"/>
              <a:buChar char="•"/>
            </a:pPr>
            <a:r>
              <a:rPr lang="en-US" b="1" i="0" dirty="0">
                <a:solidFill>
                  <a:srgbClr val="393E42"/>
                </a:solidFill>
                <a:effectLst/>
                <a:latin typeface="Nunito" pitchFamily="2" charset="0"/>
              </a:rPr>
              <a:t>File compression:</a:t>
            </a:r>
            <a:r>
              <a:rPr lang="en-US" b="0" i="0" dirty="0">
                <a:solidFill>
                  <a:srgbClr val="393E42"/>
                </a:solidFill>
                <a:effectLst/>
                <a:latin typeface="Nunito" pitchFamily="2" charset="0"/>
              </a:rPr>
              <a:t> The act of reducing the size of files for improved storage efficiency.</a:t>
            </a:r>
          </a:p>
          <a:p>
            <a:pPr algn="l">
              <a:buFont typeface="Arial" panose="020B0604020202020204" pitchFamily="34" charset="0"/>
              <a:buChar char="•"/>
            </a:pPr>
            <a:endParaRPr lang="en-US" b="0" i="0" dirty="0">
              <a:solidFill>
                <a:srgbClr val="393E42"/>
              </a:solidFill>
              <a:effectLst/>
              <a:latin typeface="Nunito" pitchFamily="2" charset="0"/>
            </a:endParaRPr>
          </a:p>
        </p:txBody>
      </p:sp>
    </p:spTree>
    <p:extLst>
      <p:ext uri="{BB962C8B-B14F-4D97-AF65-F5344CB8AC3E}">
        <p14:creationId xmlns:p14="http://schemas.microsoft.com/office/powerpoint/2010/main" val="308656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D5D06F0D-34B8-A62A-2D8E-F36810F529FD}"/>
              </a:ext>
            </a:extLst>
          </p:cNvPr>
          <p:cNvSpPr txBox="1"/>
          <p:nvPr/>
        </p:nvSpPr>
        <p:spPr>
          <a:xfrm>
            <a:off x="770021" y="720085"/>
            <a:ext cx="10741794" cy="5078313"/>
          </a:xfrm>
          <a:prstGeom prst="rect">
            <a:avLst/>
          </a:prstGeom>
          <a:noFill/>
        </p:spPr>
        <p:txBody>
          <a:bodyPr wrap="square">
            <a:spAutoFit/>
          </a:bodyPr>
          <a:lstStyle/>
          <a:p>
            <a:pPr algn="l"/>
            <a:r>
              <a:rPr lang="en-US" b="0" i="0" dirty="0">
                <a:solidFill>
                  <a:srgbClr val="393E42"/>
                </a:solidFill>
                <a:effectLst/>
                <a:latin typeface="Nunito" pitchFamily="2" charset="0"/>
              </a:rPr>
              <a:t>A </a:t>
            </a:r>
            <a:r>
              <a:rPr lang="en-US" b="1" i="0" dirty="0">
                <a:solidFill>
                  <a:srgbClr val="393E42"/>
                </a:solidFill>
                <a:effectLst/>
                <a:latin typeface="Nunito" pitchFamily="2" charset="0"/>
              </a:rPr>
              <a:t>Distributed File System (DFS)</a:t>
            </a:r>
            <a:r>
              <a:rPr lang="en-US" b="0" i="0" dirty="0">
                <a:solidFill>
                  <a:srgbClr val="393E42"/>
                </a:solidFill>
                <a:effectLst/>
                <a:latin typeface="Nunito" pitchFamily="2" charset="0"/>
              </a:rPr>
              <a:t> allows users on multiple machines to share files and storage resources as if these were located on their local machine. This system makes it easier for users to access and manage files that are physically stored on other systems within the network.</a:t>
            </a:r>
          </a:p>
          <a:p>
            <a:pPr algn="l"/>
            <a:r>
              <a:rPr lang="en-US" b="0" i="0" dirty="0">
                <a:solidFill>
                  <a:srgbClr val="393E42"/>
                </a:solidFill>
                <a:effectLst/>
                <a:latin typeface="Nunito" pitchFamily="2" charset="0"/>
              </a:rPr>
              <a:t>The primary purpose of a DFS is to enable fast, efficient, and secure file sharing among users across a network. A DFS achieves this goal by using a client-server model where servers provide file access services, and clients consume these services. The distributed nature of the file system allows for increased availability, fault tolerance, and</a:t>
            </a:r>
          </a:p>
          <a:p>
            <a:pPr algn="l">
              <a:buFont typeface="Arial" panose="020B0604020202020204" pitchFamily="34" charset="0"/>
              <a:buChar char="•"/>
            </a:pPr>
            <a:endParaRPr lang="en-US" b="1" i="0" dirty="0">
              <a:solidFill>
                <a:srgbClr val="393E42"/>
              </a:solidFill>
              <a:effectLst/>
              <a:latin typeface="Nunito" pitchFamily="2" charset="0"/>
            </a:endParaRPr>
          </a:p>
          <a:p>
            <a:pPr algn="l">
              <a:buFont typeface="Arial" panose="020B0604020202020204" pitchFamily="34" charset="0"/>
              <a:buChar char="•"/>
            </a:pPr>
            <a:r>
              <a:rPr lang="en-US" b="1" i="0" dirty="0">
                <a:solidFill>
                  <a:srgbClr val="393E42"/>
                </a:solidFill>
                <a:effectLst/>
                <a:latin typeface="Nunito" pitchFamily="2" charset="0"/>
              </a:rPr>
              <a:t>Increased data availability:</a:t>
            </a:r>
            <a:r>
              <a:rPr lang="en-US" b="0" i="0" dirty="0">
                <a:solidFill>
                  <a:srgbClr val="393E42"/>
                </a:solidFill>
                <a:effectLst/>
                <a:latin typeface="Nunito" pitchFamily="2" charset="0"/>
              </a:rPr>
              <a:t> Because files are distributed across multiple servers if one server fails, the data is still accessible from others.</a:t>
            </a:r>
          </a:p>
          <a:p>
            <a:pPr algn="l"/>
            <a:endParaRPr lang="en-US" b="1" dirty="0">
              <a:solidFill>
                <a:srgbClr val="393E42"/>
              </a:solidFill>
              <a:latin typeface="Nunito" pitchFamily="2" charset="0"/>
            </a:endParaRPr>
          </a:p>
          <a:p>
            <a:pPr algn="l"/>
            <a:r>
              <a:rPr lang="en-US" b="1" i="0" dirty="0">
                <a:solidFill>
                  <a:srgbClr val="393E42"/>
                </a:solidFill>
                <a:effectLst/>
                <a:latin typeface="Nunito" pitchFamily="2" charset="0"/>
              </a:rPr>
              <a:t>Distributed File System (DFS)</a:t>
            </a:r>
            <a:r>
              <a:rPr lang="en-US" b="0" i="0" dirty="0">
                <a:solidFill>
                  <a:srgbClr val="393E42"/>
                </a:solidFill>
                <a:effectLst/>
                <a:latin typeface="Nunito" pitchFamily="2" charset="0"/>
              </a:rPr>
              <a:t> allows users on multiple machines to share files and storage resources as if they were located on their local machine. This system makes it easier for users to access and manage files that are physically stored on other systems within the network.</a:t>
            </a:r>
          </a:p>
          <a:p>
            <a:pPr algn="l"/>
            <a:r>
              <a:rPr lang="en-US" b="0" i="0" dirty="0">
                <a:solidFill>
                  <a:srgbClr val="393E42"/>
                </a:solidFill>
                <a:effectLst/>
                <a:latin typeface="Nunito" pitchFamily="2" charset="0"/>
              </a:rPr>
              <a:t>The primary purpose of a DFS is to enable fast, efficient, and secure file sharing among users across a network. A DFS achieves this goal by using a client-server model where servers provide file access services, and clients consume these services. The distributed nature of the file system allows for increased availability, fault tolerance</a:t>
            </a:r>
          </a:p>
        </p:txBody>
      </p:sp>
    </p:spTree>
    <p:extLst>
      <p:ext uri="{BB962C8B-B14F-4D97-AF65-F5344CB8AC3E}">
        <p14:creationId xmlns:p14="http://schemas.microsoft.com/office/powerpoint/2010/main" val="479168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96972"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id="{415E6D64-9B6D-8471-503C-C0C8F6A5225E}"/>
              </a:ext>
            </a:extLst>
          </p:cNvPr>
          <p:cNvSpPr txBox="1"/>
          <p:nvPr/>
        </p:nvSpPr>
        <p:spPr>
          <a:xfrm>
            <a:off x="728472" y="557981"/>
            <a:ext cx="10735056" cy="4801314"/>
          </a:xfrm>
          <a:prstGeom prst="rect">
            <a:avLst/>
          </a:prstGeom>
          <a:noFill/>
        </p:spPr>
        <p:txBody>
          <a:bodyPr wrap="square">
            <a:spAutoFit/>
          </a:bodyPr>
          <a:lstStyle/>
          <a:p>
            <a:pPr algn="l">
              <a:buFont typeface="Arial" panose="020B0604020202020204" pitchFamily="34" charset="0"/>
              <a:buChar char="•"/>
            </a:pPr>
            <a:endParaRPr lang="en-US" b="1" i="0" dirty="0">
              <a:solidFill>
                <a:srgbClr val="393E42"/>
              </a:solidFill>
              <a:effectLst/>
              <a:latin typeface="Nunito" pitchFamily="2" charset="0"/>
            </a:endParaRPr>
          </a:p>
          <a:p>
            <a:pPr algn="l"/>
            <a:r>
              <a:rPr lang="en-US" b="1" i="0" dirty="0">
                <a:solidFill>
                  <a:srgbClr val="393E42"/>
                </a:solidFill>
                <a:effectLst/>
                <a:latin typeface="Nunito" pitchFamily="2" charset="0"/>
              </a:rPr>
              <a:t>Advantages: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proved performance:</a:t>
            </a:r>
            <a:r>
              <a:rPr lang="en-US" b="0" i="0" dirty="0">
                <a:solidFill>
                  <a:srgbClr val="393E42"/>
                </a:solidFill>
                <a:effectLst/>
                <a:latin typeface="Nunito" pitchFamily="2" charset="0"/>
              </a:rPr>
              <a:t> File requests can be processed by multiple servers concurrently, resulting in faster response times for users.</a:t>
            </a:r>
          </a:p>
          <a:p>
            <a:pPr marL="285750" indent="-285750" algn="l">
              <a:buFont typeface="Arial" panose="020B0604020202020204" pitchFamily="34" charset="0"/>
              <a:buChar char="•"/>
            </a:pPr>
            <a:r>
              <a:rPr lang="en-US" b="1" i="0" dirty="0">
                <a:solidFill>
                  <a:srgbClr val="393E42"/>
                </a:solidFill>
                <a:effectLst/>
                <a:latin typeface="Nunito" pitchFamily="2" charset="0"/>
              </a:rPr>
              <a:t>Scalability:</a:t>
            </a:r>
            <a:r>
              <a:rPr lang="en-US" b="0" i="0" dirty="0">
                <a:solidFill>
                  <a:srgbClr val="393E42"/>
                </a:solidFill>
                <a:effectLst/>
                <a:latin typeface="Nunito" pitchFamily="2" charset="0"/>
              </a:rPr>
              <a:t> More servers can be added to share the load as demand increases.</a:t>
            </a:r>
          </a:p>
          <a:p>
            <a:pPr marL="285750" indent="-285750" algn="l">
              <a:buFont typeface="Arial" panose="020B0604020202020204" pitchFamily="34" charset="0"/>
              <a:buChar char="•"/>
            </a:pPr>
            <a:r>
              <a:rPr lang="en-US" b="1" i="0" dirty="0">
                <a:solidFill>
                  <a:srgbClr val="393E42"/>
                </a:solidFill>
                <a:effectLst/>
                <a:latin typeface="Nunito" pitchFamily="2" charset="0"/>
              </a:rPr>
              <a:t>Cost-effectiveness:</a:t>
            </a:r>
            <a:r>
              <a:rPr lang="en-US" b="0" i="0" dirty="0">
                <a:solidFill>
                  <a:srgbClr val="393E42"/>
                </a:solidFill>
                <a:effectLst/>
                <a:latin typeface="Nunito" pitchFamily="2" charset="0"/>
              </a:rPr>
              <a:t> With a DFS, there is no need for high-capacity storage on each user’s device, which can provide significant cost savings.</a:t>
            </a:r>
          </a:p>
          <a:p>
            <a:pPr algn="l">
              <a:buFont typeface="Arial" panose="020B0604020202020204" pitchFamily="34" charset="0"/>
              <a:buChar char="•"/>
            </a:pPr>
            <a:endParaRPr lang="en-US" b="0" i="0" dirty="0">
              <a:solidFill>
                <a:srgbClr val="393E42"/>
              </a:solidFill>
              <a:effectLst/>
              <a:latin typeface="Nunito" pitchFamily="2" charset="0"/>
            </a:endParaRPr>
          </a:p>
          <a:p>
            <a:pPr algn="l"/>
            <a:r>
              <a:rPr lang="en-US" b="1" i="0" dirty="0">
                <a:solidFill>
                  <a:srgbClr val="393E42"/>
                </a:solidFill>
                <a:effectLst/>
                <a:latin typeface="Nunito" pitchFamily="2" charset="0"/>
              </a:rPr>
              <a:t>Disadvantages: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Complexity:</a:t>
            </a:r>
            <a:r>
              <a:rPr lang="en-US" b="0" i="0" dirty="0">
                <a:solidFill>
                  <a:srgbClr val="393E42"/>
                </a:solidFill>
                <a:effectLst/>
                <a:latin typeface="Nunito" pitchFamily="2" charset="0"/>
              </a:rPr>
              <a:t> Ensuring data consistency across all servers in the DFS can be complex and challenging to achieve in real-time.</a:t>
            </a:r>
          </a:p>
          <a:p>
            <a:pPr marL="285750" indent="-285750" algn="l">
              <a:buFont typeface="Arial" panose="020B0604020202020204" pitchFamily="34" charset="0"/>
              <a:buChar char="•"/>
            </a:pPr>
            <a:r>
              <a:rPr lang="en-US" b="1" i="0" dirty="0">
                <a:solidFill>
                  <a:srgbClr val="393E42"/>
                </a:solidFill>
                <a:effectLst/>
                <a:latin typeface="Nunito" pitchFamily="2" charset="0"/>
              </a:rPr>
              <a:t>Dependency on the network:</a:t>
            </a:r>
            <a:r>
              <a:rPr lang="en-US" b="0" i="0" dirty="0">
                <a:solidFill>
                  <a:srgbClr val="393E42"/>
                </a:solidFill>
                <a:effectLst/>
                <a:latin typeface="Nunito" pitchFamily="2" charset="0"/>
              </a:rPr>
              <a:t> If the network experiences latency or goes down, this can affect the speed and availability of data access.</a:t>
            </a:r>
          </a:p>
          <a:p>
            <a:pPr marL="285750" indent="-285750" algn="l">
              <a:buFont typeface="Arial" panose="020B0604020202020204" pitchFamily="34" charset="0"/>
              <a:buChar char="•"/>
            </a:pPr>
            <a:r>
              <a:rPr lang="en-US" b="1" i="0" dirty="0">
                <a:solidFill>
                  <a:srgbClr val="393E42"/>
                </a:solidFill>
                <a:effectLst/>
                <a:latin typeface="Nunito" pitchFamily="2" charset="0"/>
              </a:rPr>
              <a:t>Security:</a:t>
            </a:r>
            <a:r>
              <a:rPr lang="en-US" b="0" i="0" dirty="0">
                <a:solidFill>
                  <a:srgbClr val="393E42"/>
                </a:solidFill>
                <a:effectLst/>
                <a:latin typeface="Nunito" pitchFamily="2" charset="0"/>
              </a:rPr>
              <a:t> As data is distributed across various servers, ensuring proper security measures and controls can be demanding.</a:t>
            </a:r>
          </a:p>
        </p:txBody>
      </p:sp>
    </p:spTree>
    <p:extLst>
      <p:ext uri="{BB962C8B-B14F-4D97-AF65-F5344CB8AC3E}">
        <p14:creationId xmlns:p14="http://schemas.microsoft.com/office/powerpoint/2010/main" val="110734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pic>
        <p:nvPicPr>
          <p:cNvPr id="1026" name="Picture 2" descr="System Calls in Operating System - Tpoint Tech">
            <a:extLst>
              <a:ext uri="{FF2B5EF4-FFF2-40B4-BE49-F238E27FC236}">
                <a16:creationId xmlns:a16="http://schemas.microsoft.com/office/drawing/2014/main" id="{B1CB1B77-59E0-483B-D5CD-FFBBF0E00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95150"/>
            <a:ext cx="6595651" cy="3638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an Operating System Call? | by ...">
            <a:extLst>
              <a:ext uri="{FF2B5EF4-FFF2-40B4-BE49-F238E27FC236}">
                <a16:creationId xmlns:a16="http://schemas.microsoft.com/office/drawing/2014/main" id="{3E96D164-EE64-F832-D3A0-B4C473592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743" y="895150"/>
            <a:ext cx="3862196" cy="2278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44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pic>
        <p:nvPicPr>
          <p:cNvPr id="2050" name="Picture 2" descr="System Calls System calls are the user API to the OS - ppt download">
            <a:extLst>
              <a:ext uri="{FF2B5EF4-FFF2-40B4-BE49-F238E27FC236}">
                <a16:creationId xmlns:a16="http://schemas.microsoft.com/office/drawing/2014/main" id="{C7E331C0-357B-47BC-BB21-50F0FBE05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153" y="761599"/>
            <a:ext cx="10299030" cy="533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2A3309FE-A94B-C4BD-9F80-2077F84D87E9}"/>
              </a:ext>
            </a:extLst>
          </p:cNvPr>
          <p:cNvSpPr txBox="1"/>
          <p:nvPr/>
        </p:nvSpPr>
        <p:spPr>
          <a:xfrm>
            <a:off x="761198" y="889843"/>
            <a:ext cx="10534850" cy="5078313"/>
          </a:xfrm>
          <a:prstGeom prst="rect">
            <a:avLst/>
          </a:prstGeom>
          <a:noFill/>
        </p:spPr>
        <p:txBody>
          <a:bodyPr wrap="square">
            <a:spAutoFit/>
          </a:bodyPr>
          <a:lstStyle/>
          <a:p>
            <a:pPr algn="l"/>
            <a:r>
              <a:rPr lang="en-US" b="1" i="0" u="none" strike="noStrike" dirty="0">
                <a:solidFill>
                  <a:srgbClr val="000000"/>
                </a:solidFill>
                <a:effectLst/>
                <a:latin typeface="segoe ui" panose="020B0502040204020203" pitchFamily="34" charset="0"/>
              </a:rPr>
              <a:t>What is Computer Memory?</a:t>
            </a:r>
          </a:p>
          <a:p>
            <a:pPr algn="l"/>
            <a:endParaRPr lang="en-US" b="1" i="0" u="none" strike="noStrike"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essential component of the computer is its Memory. </a:t>
            </a:r>
          </a:p>
          <a:p>
            <a:pPr algn="l"/>
            <a:r>
              <a:rPr lang="en-US" b="0" i="0" dirty="0">
                <a:solidFill>
                  <a:srgbClr val="000000"/>
                </a:solidFill>
                <a:effectLst/>
                <a:latin typeface="segoe ui" panose="020B0502040204020203" pitchFamily="34" charset="0"/>
              </a:rPr>
              <a:t>It is assembled on the motherboard as it is a storage device used for storing data and instructions for performing a task on the system.</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Computer memory can be defined as a collection of some data represented in binary format </a:t>
            </a:r>
          </a:p>
          <a:p>
            <a:pPr algn="l"/>
            <a:endParaRPr lang="en-US" dirty="0">
              <a:solidFill>
                <a:srgbClr val="333333"/>
              </a:solidFill>
              <a:latin typeface="inter-regular"/>
            </a:endParaRPr>
          </a:p>
          <a:p>
            <a:pPr algn="l"/>
            <a:r>
              <a:rPr lang="en-US" b="0" i="0" dirty="0">
                <a:solidFill>
                  <a:srgbClr val="000000"/>
                </a:solidFill>
                <a:effectLst/>
                <a:latin typeface="segoe ui" panose="020B0502040204020203" pitchFamily="34" charset="0"/>
              </a:rPr>
              <a:t>A memory is used to store data and instructions. It is the storage space in a computer, where data is to be processed and all the instructions are stored that are required for processing. In simple words, it works just like a human brain where we can store memories.</a:t>
            </a:r>
          </a:p>
          <a:p>
            <a:pPr algn="l">
              <a:buFont typeface="Arial" panose="020B0604020202020204" pitchFamily="34" charset="0"/>
              <a:buChar char="•"/>
            </a:pPr>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Without memory, the computer can't perform a single task.</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Types of Computer Memory</a:t>
            </a:r>
          </a:p>
          <a:p>
            <a:pPr algn="l"/>
            <a:endParaRPr lang="en-US" b="1" i="0" u="none" strike="noStrike" dirty="0">
              <a:solidFill>
                <a:srgbClr val="000000"/>
              </a:solidFill>
              <a:effectLst/>
              <a:latin typeface="segoe ui" panose="020B0502040204020203" pitchFamily="34" charset="0"/>
            </a:endParaRPr>
          </a:p>
          <a:p>
            <a:pPr marL="342900" indent="-342900" algn="l">
              <a:buFont typeface="+mj-lt"/>
              <a:buAutoNum type="arabicPeriod"/>
            </a:pPr>
            <a:r>
              <a:rPr lang="en-US" b="0" i="0" dirty="0">
                <a:solidFill>
                  <a:srgbClr val="000000"/>
                </a:solidFill>
                <a:effectLst/>
                <a:latin typeface="segoe ui" panose="020B0502040204020203" pitchFamily="34" charset="0"/>
              </a:rPr>
              <a:t>Primary Memory</a:t>
            </a:r>
          </a:p>
          <a:p>
            <a:pPr marL="342900" indent="-342900" algn="l">
              <a:buFont typeface="+mj-lt"/>
              <a:buAutoNum type="arabicPeriod"/>
            </a:pPr>
            <a:r>
              <a:rPr lang="en-US" b="0" i="0" dirty="0">
                <a:solidFill>
                  <a:srgbClr val="000000"/>
                </a:solidFill>
                <a:effectLst/>
                <a:latin typeface="segoe ui" panose="020B0502040204020203" pitchFamily="34" charset="0"/>
              </a:rPr>
              <a:t>Secondary Memory</a:t>
            </a:r>
          </a:p>
        </p:txBody>
      </p:sp>
    </p:spTree>
    <p:extLst>
      <p:ext uri="{BB962C8B-B14F-4D97-AF65-F5344CB8AC3E}">
        <p14:creationId xmlns:p14="http://schemas.microsoft.com/office/powerpoint/2010/main" val="1641547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pic>
        <p:nvPicPr>
          <p:cNvPr id="1028" name="Picture 4" descr="memory in computer">
            <a:extLst>
              <a:ext uri="{FF2B5EF4-FFF2-40B4-BE49-F238E27FC236}">
                <a16:creationId xmlns:a16="http://schemas.microsoft.com/office/drawing/2014/main" id="{BB24F149-7C9D-518A-817C-9ED69F0B1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71" y="770020"/>
            <a:ext cx="10655165" cy="53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056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1CC29CBA-C978-4BEA-77B3-B7EB93C64ACC}"/>
              </a:ext>
            </a:extLst>
          </p:cNvPr>
          <p:cNvSpPr txBox="1"/>
          <p:nvPr/>
        </p:nvSpPr>
        <p:spPr>
          <a:xfrm>
            <a:off x="799699" y="1015245"/>
            <a:ext cx="10592602" cy="3693319"/>
          </a:xfrm>
          <a:prstGeom prst="rect">
            <a:avLst/>
          </a:prstGeom>
          <a:noFill/>
        </p:spPr>
        <p:txBody>
          <a:bodyPr wrap="square">
            <a:spAutoFit/>
          </a:bodyPr>
          <a:lstStyle/>
          <a:p>
            <a:pPr algn="l"/>
            <a:r>
              <a:rPr lang="en-US" b="1" i="0" u="none" strike="noStrike" dirty="0">
                <a:solidFill>
                  <a:srgbClr val="2D2D2D"/>
                </a:solidFill>
                <a:effectLst/>
                <a:latin typeface="segoe ui" panose="020B0502040204020203" pitchFamily="34" charset="0"/>
              </a:rPr>
              <a:t>Primary Memory (Main Memory)</a:t>
            </a:r>
          </a:p>
          <a:p>
            <a:pPr algn="l"/>
            <a:endParaRPr lang="en-US" b="1" i="0" u="none" strike="noStrike" dirty="0">
              <a:solidFill>
                <a:srgbClr val="2D2D2D"/>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It is also referred to as Main Memory. It is volatile. The reason behind this is that primary memory holds only those data and instructions on which the computer is currently working that is it does not store the data permanently.</a:t>
            </a:r>
          </a:p>
          <a:p>
            <a:pPr algn="l"/>
            <a:endParaRPr lang="en-US" b="0"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also stores the operating system and data required to run the computer.</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a limited capacity memory and data, or information is lost when power is switched off. Primary Memory is generally constructed with a semiconductor device.</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Registers are much faster than these memories, but it is faster than secondary memory.</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contains all the data and instructions that are required to be processed.</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It is further divided into two subcategories </a:t>
            </a:r>
            <a:r>
              <a:rPr lang="en-US" b="1" i="0" dirty="0">
                <a:solidFill>
                  <a:srgbClr val="000000"/>
                </a:solidFill>
                <a:effectLst/>
                <a:latin typeface="segoe ui" panose="020B0502040204020203" pitchFamily="34" charset="0"/>
              </a:rPr>
              <a:t>RAM and ROM</a:t>
            </a:r>
            <a:r>
              <a:rPr lang="en-US" b="0" i="0" dirty="0">
                <a:solidFill>
                  <a:srgbClr val="000000"/>
                </a:solidFill>
                <a:effectLst/>
                <a:latin typeface="segoe ui" panose="020B0502040204020203" pitchFamily="34" charset="0"/>
              </a:rPr>
              <a:t>.</a:t>
            </a:r>
          </a:p>
        </p:txBody>
      </p:sp>
    </p:spTree>
    <p:extLst>
      <p:ext uri="{BB962C8B-B14F-4D97-AF65-F5344CB8AC3E}">
        <p14:creationId xmlns:p14="http://schemas.microsoft.com/office/powerpoint/2010/main" val="3628778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03C4FDEA-885A-0720-B908-7EAA8AED8F7F}"/>
              </a:ext>
            </a:extLst>
          </p:cNvPr>
          <p:cNvSpPr txBox="1"/>
          <p:nvPr/>
        </p:nvSpPr>
        <p:spPr>
          <a:xfrm>
            <a:off x="727508" y="671691"/>
            <a:ext cx="10890183" cy="5632311"/>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RAM (Random Access Memory)</a:t>
            </a:r>
          </a:p>
          <a:p>
            <a:pPr algn="l"/>
            <a:endParaRPr lang="en-US"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Random Access Memory because of the random selection of memory locations.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performs both read and write operations on memory. It stores data temporarily.</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If power failures happen in the system during memory access, then you will lose your data permanently. </a:t>
            </a:r>
            <a:r>
              <a:rPr lang="en-US" dirty="0">
                <a:solidFill>
                  <a:srgbClr val="000000"/>
                </a:solidFill>
                <a:latin typeface="segoe ui" panose="020B0502040204020203" pitchFamily="34" charset="0"/>
              </a:rPr>
              <a:t>Hence</a:t>
            </a:r>
            <a:r>
              <a:rPr lang="en-US" b="0" i="0" dirty="0">
                <a:solidFill>
                  <a:srgbClr val="000000"/>
                </a:solidFill>
                <a:effectLst/>
                <a:latin typeface="segoe ui" panose="020B0502040204020203" pitchFamily="34" charset="0"/>
              </a:rPr>
              <a:t> RAM is a volatile memory.</a:t>
            </a:r>
          </a:p>
          <a:p>
            <a:pPr marL="285750" indent="-285750" algn="l">
              <a:buFont typeface="Arial" panose="020B0604020202020204" pitchFamily="34" charset="0"/>
              <a:buChar char="•"/>
            </a:pPr>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SRAM (Static Random Access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holds data in a static form.</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Static RAM provides faster access to data and is more expensive than DRAM as each cell must contain multiple transistors. SRAM does not use capacitors.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highly recommended for use in PCs, peripheral equipment, printers, LCD screens, and hard disks.</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DRAM (Dynamic Random Access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This type of memory uses separate capacitors or transistors to store each bit of data and it has two states of value in one bit called 0 and 1.</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As compared with other RAM it is less expensive. DRAM requires less power than other RAMs.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In DRAM, data is written at the byte level and it reads data at the multiple-byte page level.</a:t>
            </a:r>
          </a:p>
        </p:txBody>
      </p:sp>
    </p:spTree>
    <p:extLst>
      <p:ext uri="{BB962C8B-B14F-4D97-AF65-F5344CB8AC3E}">
        <p14:creationId xmlns:p14="http://schemas.microsoft.com/office/powerpoint/2010/main" val="420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graphicFrame>
        <p:nvGraphicFramePr>
          <p:cNvPr id="2" name="Table 4">
            <a:extLst>
              <a:ext uri="{FF2B5EF4-FFF2-40B4-BE49-F238E27FC236}">
                <a16:creationId xmlns:a16="http://schemas.microsoft.com/office/drawing/2014/main" id="{D260AC37-6F5B-7B9D-FEDA-0E17BFC8DCC6}"/>
              </a:ext>
            </a:extLst>
          </p:cNvPr>
          <p:cNvGraphicFramePr>
            <a:graphicFrameLocks noGrp="1"/>
          </p:cNvGraphicFramePr>
          <p:nvPr/>
        </p:nvGraphicFramePr>
        <p:xfrm>
          <a:off x="804511" y="759460"/>
          <a:ext cx="10582977" cy="5339080"/>
        </p:xfrm>
        <a:graphic>
          <a:graphicData uri="http://schemas.openxmlformats.org/drawingml/2006/table">
            <a:tbl>
              <a:tblPr firstRow="1" bandRow="1">
                <a:tableStyleId>{F5AB1C69-6EDB-4FF4-983F-18BD219EF322}</a:tableStyleId>
              </a:tblPr>
              <a:tblGrid>
                <a:gridCol w="5259708">
                  <a:extLst>
                    <a:ext uri="{9D8B030D-6E8A-4147-A177-3AD203B41FA5}">
                      <a16:colId xmlns:a16="http://schemas.microsoft.com/office/drawing/2014/main" val="2316426676"/>
                    </a:ext>
                  </a:extLst>
                </a:gridCol>
                <a:gridCol w="5323269">
                  <a:extLst>
                    <a:ext uri="{9D8B030D-6E8A-4147-A177-3AD203B41FA5}">
                      <a16:colId xmlns:a16="http://schemas.microsoft.com/office/drawing/2014/main" val="2358663504"/>
                    </a:ext>
                  </a:extLst>
                </a:gridCol>
              </a:tblGrid>
              <a:tr h="370840">
                <a:tc>
                  <a:txBody>
                    <a:bodyPr/>
                    <a:lstStyle/>
                    <a:p>
                      <a:pPr algn="ctr" fontAlgn="base"/>
                      <a:r>
                        <a:rPr lang="en-US" sz="1600" b="1" i="0" dirty="0">
                          <a:solidFill>
                            <a:srgbClr val="273239"/>
                          </a:solidFill>
                          <a:effectLst/>
                          <a:latin typeface="Nunito" pitchFamily="2" charset="0"/>
                        </a:rPr>
                        <a:t>Application Software </a:t>
                      </a:r>
                      <a:endParaRPr lang="en-US" sz="1600" b="1" dirty="0">
                        <a:solidFill>
                          <a:schemeClr val="tx1"/>
                        </a:solidFill>
                        <a:effectLst/>
                        <a:latin typeface="Nunito" pitchFamily="2" charset="0"/>
                      </a:endParaRPr>
                    </a:p>
                  </a:txBody>
                  <a:tcPr marL="63500" marR="63500" marT="63500" marB="63500" anchor="ctr"/>
                </a:tc>
                <a:tc>
                  <a:txBody>
                    <a:bodyPr/>
                    <a:lstStyle/>
                    <a:p>
                      <a:pPr algn="ctr" fontAlgn="base"/>
                      <a:r>
                        <a:rPr lang="en-US" sz="1600" b="1" i="0" dirty="0">
                          <a:solidFill>
                            <a:srgbClr val="273239"/>
                          </a:solidFill>
                          <a:effectLst/>
                          <a:latin typeface="Nunito" pitchFamily="2" charset="0"/>
                        </a:rPr>
                        <a:t>Operating System</a:t>
                      </a:r>
                      <a:endParaRPr lang="en-US" sz="1600" b="1" dirty="0">
                        <a:solidFill>
                          <a:schemeClr val="tx1"/>
                        </a:solidFill>
                        <a:effectLst/>
                        <a:latin typeface="Nunito" pitchFamily="2" charset="0"/>
                      </a:endParaRPr>
                    </a:p>
                  </a:txBody>
                  <a:tcPr marL="63500" marR="63500" marT="63500" marB="63500" anchor="ctr"/>
                </a:tc>
                <a:extLst>
                  <a:ext uri="{0D108BD9-81ED-4DB2-BD59-A6C34878D82A}">
                    <a16:rowId xmlns:a16="http://schemas.microsoft.com/office/drawing/2014/main" val="607762400"/>
                  </a:ext>
                </a:extLst>
              </a:tr>
              <a:tr h="0">
                <a:tc>
                  <a:txBody>
                    <a:bodyPr/>
                    <a:lstStyle/>
                    <a:p>
                      <a:pPr algn="l" fontAlgn="ctr"/>
                      <a:r>
                        <a:rPr lang="en-US" sz="1600" b="0" i="0" kern="1200" dirty="0">
                          <a:solidFill>
                            <a:schemeClr val="dk1"/>
                          </a:solidFill>
                          <a:effectLst/>
                          <a:latin typeface="Nunito" pitchFamily="2" charset="0"/>
                          <a:ea typeface="+mn-ea"/>
                          <a:cs typeface="+mn-cs"/>
                        </a:rPr>
                        <a:t>It is a type of software that is created to do a certain set of tasks. It is a form of software that runs or executes on the user's request.</a:t>
                      </a:r>
                      <a:endParaRPr lang="en-US" sz="1600" b="0" dirty="0">
                        <a:solidFill>
                          <a:schemeClr val="tx1"/>
                        </a:solidFill>
                        <a:effectLst/>
                        <a:latin typeface="Nunito" pitchFamily="2" charset="0"/>
                      </a:endParaRPr>
                    </a:p>
                  </a:txBody>
                  <a:tcPr marL="63500" marR="63500" marT="88900" marB="88900" anchor="ctr"/>
                </a:tc>
                <a:tc>
                  <a:txBody>
                    <a:bodyPr/>
                    <a:lstStyle/>
                    <a:p>
                      <a:pPr algn="l" fontAlgn="t"/>
                      <a:br>
                        <a:rPr lang="en-US" sz="1600" dirty="0">
                          <a:solidFill>
                            <a:srgbClr val="333333"/>
                          </a:solidFill>
                          <a:effectLst/>
                          <a:latin typeface="Nunito" pitchFamily="2" charset="0"/>
                        </a:rPr>
                      </a:br>
                      <a:r>
                        <a:rPr lang="en-US" sz="1600" dirty="0">
                          <a:solidFill>
                            <a:srgbClr val="333333"/>
                          </a:solidFill>
                          <a:effectLst/>
                          <a:latin typeface="Nunito" pitchFamily="2" charset="0"/>
                        </a:rPr>
                        <a:t>It acts as the interface between the user and the system hardware.</a:t>
                      </a:r>
                    </a:p>
                  </a:txBody>
                  <a:tcPr marL="50800" marR="50800" marT="50800" marB="50800"/>
                </a:tc>
                <a:extLst>
                  <a:ext uri="{0D108BD9-81ED-4DB2-BD59-A6C34878D82A}">
                    <a16:rowId xmlns:a16="http://schemas.microsoft.com/office/drawing/2014/main" val="2620224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Application software can be written in different languages, including Java, Visual Basic, C, and C++.</a:t>
                      </a:r>
                      <a:endParaRPr lang="en-US" sz="1600" b="0" dirty="0">
                        <a:solidFill>
                          <a:schemeClr val="tx1"/>
                        </a:solidFill>
                        <a:effectLst/>
                        <a:latin typeface="Nunito" pitchFamily="2" charset="0"/>
                      </a:endParaRP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Operating systems are typically written in C, C++, or Assembly.</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41210356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It is available for buy and download on the internet. The installation packages were then used to complete the installation.</a:t>
                      </a:r>
                      <a:endParaRPr lang="en-US" sz="1600" b="0" dirty="0">
                        <a:solidFill>
                          <a:schemeClr val="tx1"/>
                        </a:solidFill>
                        <a:effectLst/>
                        <a:latin typeface="Nunito" pitchFamily="2" charset="0"/>
                      </a:endParaRP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It is preinstalled in the system when the device is purchased.</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2619372555"/>
                  </a:ext>
                </a:extLst>
              </a:tr>
              <a:tr h="370840">
                <a:tc>
                  <a:txBody>
                    <a:bodyPr/>
                    <a:lstStyle/>
                    <a:p>
                      <a:pPr algn="l" fontAlgn="ctr"/>
                      <a:r>
                        <a:rPr lang="en-US" sz="1600" b="0" i="0" kern="1200" dirty="0">
                          <a:solidFill>
                            <a:schemeClr val="dk1"/>
                          </a:solidFill>
                          <a:effectLst/>
                          <a:latin typeface="Nunito" pitchFamily="2" charset="0"/>
                          <a:ea typeface="+mn-ea"/>
                          <a:cs typeface="+mn-cs"/>
                        </a:rPr>
                        <a:t>When a specific task needs to be completed, the user opens this. The duration of the task determines its execution time.</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It begins (boots) when the user turns on the computer and ends (shuts down) when he turns it off.</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923215128"/>
                  </a:ext>
                </a:extLst>
              </a:tr>
              <a:tr h="370840">
                <a:tc>
                  <a:txBody>
                    <a:bodyPr/>
                    <a:lstStyle/>
                    <a:p>
                      <a:pPr algn="l" fontAlgn="ctr"/>
                      <a:r>
                        <a:rPr lang="en-US" sz="1600" b="0" i="0" kern="1200" dirty="0">
                          <a:solidFill>
                            <a:schemeClr val="dk1"/>
                          </a:solidFill>
                          <a:effectLst/>
                          <a:latin typeface="Nunito" pitchFamily="2" charset="0"/>
                          <a:ea typeface="+mn-ea"/>
                          <a:cs typeface="+mn-cs"/>
                        </a:rPr>
                        <a:t>It is less important than the Operating system. It isn't possible to use it without a working operating system.</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It's important since a computer can't operate without an operating system.</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3545073220"/>
                  </a:ext>
                </a:extLst>
              </a:tr>
              <a:tr h="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primary goal of application software is to do a certain task.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VLC Media Player, Picasa Photo Viewer, WhatsApp.</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To manage hardware resources effectively.</a:t>
                      </a:r>
                      <a:r>
                        <a:rPr lang="pt-BR" sz="1600" b="0" i="0" kern="1200" dirty="0">
                          <a:solidFill>
                            <a:schemeClr val="dk1"/>
                          </a:solidFill>
                          <a:effectLst/>
                          <a:latin typeface="Nunito" pitchFamily="2" charset="0"/>
                          <a:ea typeface="+mn-ea"/>
                          <a:cs typeface="+mn-cs"/>
                        </a:rPr>
                        <a:t> </a:t>
                      </a:r>
                    </a:p>
                    <a:p>
                      <a:pPr algn="l" fontAlgn="ctr"/>
                      <a:r>
                        <a:rPr lang="pt-BR" sz="1600" b="0" i="0" kern="1200" dirty="0">
                          <a:solidFill>
                            <a:schemeClr val="dk1"/>
                          </a:solidFill>
                          <a:effectLst/>
                          <a:latin typeface="Nunito" pitchFamily="2" charset="0"/>
                          <a:ea typeface="+mn-ea"/>
                          <a:cs typeface="+mn-cs"/>
                        </a:rPr>
                        <a:t>Windows, Linux, NOS, DOS, Unix, etc.</a:t>
                      </a:r>
                      <a:endParaRPr lang="en-US" sz="1600" b="0" i="0" kern="1200" dirty="0">
                        <a:solidFill>
                          <a:schemeClr val="dk1"/>
                        </a:solidFill>
                        <a:effectLst/>
                        <a:latin typeface="Nunito" pitchFamily="2" charset="0"/>
                        <a:ea typeface="+mn-ea"/>
                        <a:cs typeface="+mn-cs"/>
                      </a:endParaRPr>
                    </a:p>
                  </a:txBody>
                  <a:tcPr marL="63500" marR="63500" marT="88900" marB="88900" anchor="ctr"/>
                </a:tc>
                <a:extLst>
                  <a:ext uri="{0D108BD9-81ED-4DB2-BD59-A6C34878D82A}">
                    <a16:rowId xmlns:a16="http://schemas.microsoft.com/office/drawing/2014/main" val="1015392045"/>
                  </a:ext>
                </a:extLst>
              </a:tr>
            </a:tbl>
          </a:graphicData>
        </a:graphic>
      </p:graphicFrame>
    </p:spTree>
    <p:extLst>
      <p:ext uri="{BB962C8B-B14F-4D97-AF65-F5344CB8AC3E}">
        <p14:creationId xmlns:p14="http://schemas.microsoft.com/office/powerpoint/2010/main" val="2332276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8D0CDB65-BC4B-6877-0CA5-E074BA75750C}"/>
              </a:ext>
            </a:extLst>
          </p:cNvPr>
          <p:cNvSpPr txBox="1"/>
          <p:nvPr/>
        </p:nvSpPr>
        <p:spPr>
          <a:xfrm>
            <a:off x="721894" y="723832"/>
            <a:ext cx="10722543" cy="5632311"/>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ROM (Read Only Memory)</a:t>
            </a:r>
          </a:p>
          <a:p>
            <a:pPr algn="l"/>
            <a:endParaRPr lang="en-US"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ROM offers huge types of standards to save data as it is a permanent memory location.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works with the read-only operation. whenever power failure occurs during the ROM memory work in computers then no data loss happens.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where the programming requires no change and also in embedded systems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in peripheral devices and calculators.</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PROM (Programmable read-only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can be coded by the user. Once coded, the data and instructions in it cannot be changed.</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Creating ROM chips from scratch is time-consuming and very expensive.</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to store permanent data in digital electronic devices.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can be bought at a low cost as compared to other RAMs.</a:t>
            </a:r>
          </a:p>
          <a:p>
            <a:pPr marL="285750" indent="-285750" algn="l">
              <a:buFont typeface="Arial" panose="020B0604020202020204" pitchFamily="34" charset="0"/>
              <a:buChar char="•"/>
            </a:pPr>
            <a:endParaRPr lang="en-US" dirty="0">
              <a:solidFill>
                <a:srgbClr val="000000"/>
              </a:solidFill>
              <a:latin typeface="segoe ui" panose="020B0502040204020203" pitchFamily="34" charset="0"/>
            </a:endParaRPr>
          </a:p>
          <a:p>
            <a:pPr algn="l"/>
            <a:r>
              <a:rPr lang="en-US" b="1" dirty="0">
                <a:solidFill>
                  <a:srgbClr val="000000"/>
                </a:solidFill>
                <a:latin typeface="segoe ui" panose="020B0502040204020203" pitchFamily="34" charset="0"/>
              </a:rPr>
              <a:t>E</a:t>
            </a:r>
            <a:r>
              <a:rPr lang="en-US" b="1" i="0" u="none" strike="noStrike" dirty="0">
                <a:solidFill>
                  <a:srgbClr val="000000"/>
                </a:solidFill>
                <a:effectLst/>
                <a:latin typeface="segoe ui" panose="020B0502040204020203" pitchFamily="34" charset="0"/>
              </a:rPr>
              <a:t>PROM (Erasable Programmable read-only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This is the type of memory that can be reprogrammed.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We can erase data from it and reprogram it that is erase all the previous data by using high-voltage Ultraviolet light. It is required to erase each cell in EPROM.</a:t>
            </a:r>
          </a:p>
        </p:txBody>
      </p:sp>
    </p:spTree>
    <p:extLst>
      <p:ext uri="{BB962C8B-B14F-4D97-AF65-F5344CB8AC3E}">
        <p14:creationId xmlns:p14="http://schemas.microsoft.com/office/powerpoint/2010/main" val="1052553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4052C0A8-B040-7996-6B0A-E2224D4FCCB5}"/>
              </a:ext>
            </a:extLst>
          </p:cNvPr>
          <p:cNvSpPr txBox="1"/>
          <p:nvPr/>
        </p:nvSpPr>
        <p:spPr>
          <a:xfrm>
            <a:off x="696227" y="841468"/>
            <a:ext cx="10799546" cy="5355312"/>
          </a:xfrm>
          <a:prstGeom prst="rect">
            <a:avLst/>
          </a:prstGeom>
          <a:noFill/>
        </p:spPr>
        <p:txBody>
          <a:bodyPr wrap="square">
            <a:spAutoFit/>
          </a:bodyPr>
          <a:lstStyle/>
          <a:p>
            <a:pPr algn="l"/>
            <a:r>
              <a:rPr lang="en-US" b="1" i="0" u="none" strike="noStrike" dirty="0">
                <a:solidFill>
                  <a:srgbClr val="000000"/>
                </a:solidFill>
                <a:effectLst/>
                <a:latin typeface="segoe ui" panose="020B0502040204020203" pitchFamily="34" charset="0"/>
              </a:rPr>
              <a:t>EEPROM (Electrically erasable programmable read-only memory)</a:t>
            </a:r>
          </a:p>
          <a:p>
            <a:pPr algn="l"/>
            <a:endParaRPr lang="en-US" b="1" i="0" u="none" strike="noStrike"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erased and reprogrammed by applying an electric charge. </a:t>
            </a:r>
          </a:p>
          <a:p>
            <a:pPr algn="l"/>
            <a:r>
              <a:rPr lang="en-US" b="0" i="0" dirty="0">
                <a:solidFill>
                  <a:srgbClr val="000000"/>
                </a:solidFill>
                <a:effectLst/>
                <a:latin typeface="segoe ui" panose="020B0502040204020203" pitchFamily="34" charset="0"/>
              </a:rPr>
              <a:t>There is no need for ultraviolet light, and we can erase only portions of the chip.</a:t>
            </a:r>
          </a:p>
          <a:p>
            <a:pPr algn="l"/>
            <a:r>
              <a:rPr lang="en-US" b="0" i="0" dirty="0">
                <a:solidFill>
                  <a:srgbClr val="000000"/>
                </a:solidFill>
                <a:effectLst/>
                <a:latin typeface="segoe ui" panose="020B0502040204020203" pitchFamily="34" charset="0"/>
              </a:rPr>
              <a:t>It was a replacement for PROM and EPROM chips and later it was used for the computer's BIOS.</a:t>
            </a:r>
          </a:p>
          <a:p>
            <a:pPr algn="l"/>
            <a:r>
              <a:rPr lang="en-US" b="0" i="0" dirty="0">
                <a:solidFill>
                  <a:srgbClr val="000000"/>
                </a:solidFill>
                <a:effectLst/>
                <a:latin typeface="segoe ui" panose="020B0502040204020203" pitchFamily="34" charset="0"/>
              </a:rPr>
              <a:t>Configuration parameters are stored by using EEPROM.</a:t>
            </a:r>
          </a:p>
          <a:p>
            <a:pPr algn="l"/>
            <a:r>
              <a:rPr lang="en-US" b="0" i="0" dirty="0">
                <a:solidFill>
                  <a:srgbClr val="000000"/>
                </a:solidFill>
                <a:effectLst/>
                <a:latin typeface="segoe ui" panose="020B0502040204020203" pitchFamily="34" charset="0"/>
              </a:rPr>
              <a:t>It is required that data be written or erased by EEPROM one byte at a time.</a:t>
            </a:r>
          </a:p>
          <a:p>
            <a:pPr algn="l"/>
            <a:endParaRPr lang="en-US" dirty="0">
              <a:solidFill>
                <a:srgbClr val="000000"/>
              </a:solidFill>
              <a:latin typeface="segoe ui" panose="020B0502040204020203" pitchFamily="34" charset="0"/>
            </a:endParaRPr>
          </a:p>
          <a:p>
            <a:pPr algn="l"/>
            <a:r>
              <a:rPr lang="en-US" b="1" i="0" u="none" strike="noStrike" dirty="0">
                <a:solidFill>
                  <a:srgbClr val="2D2D2D"/>
                </a:solidFill>
                <a:effectLst/>
                <a:latin typeface="segoe ui" panose="020B0502040204020203" pitchFamily="34" charset="0"/>
              </a:rPr>
              <a:t>Secondary Memory</a:t>
            </a:r>
          </a:p>
          <a:p>
            <a:pPr algn="l"/>
            <a:endParaRPr lang="en-US" b="0" i="0" u="none" strike="noStrike" dirty="0">
              <a:solidFill>
                <a:srgbClr val="2D2D2D"/>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secondary memory is non-volatile, persistent, and not immediately accessible by a computer.</a:t>
            </a:r>
          </a:p>
          <a:p>
            <a:pPr algn="l"/>
            <a:r>
              <a:rPr lang="en-US" b="0" i="0" dirty="0">
                <a:solidFill>
                  <a:srgbClr val="000000"/>
                </a:solidFill>
                <a:effectLst/>
                <a:latin typeface="segoe ui" panose="020B0502040204020203" pitchFamily="34" charset="0"/>
              </a:rPr>
              <a:t>By using secondary memory, we can store, retrieve, and transmit the data and information.</a:t>
            </a:r>
          </a:p>
          <a:p>
            <a:pPr algn="l"/>
            <a:endParaRPr lang="en-US" dirty="0">
              <a:solidFill>
                <a:srgbClr val="000000"/>
              </a:solidFill>
              <a:latin typeface="segoe ui" panose="020B0502040204020203" pitchFamily="34" charset="0"/>
            </a:endParaRPr>
          </a:p>
          <a:p>
            <a:pPr algn="l"/>
            <a:r>
              <a:rPr lang="en-US" b="1" i="0" dirty="0">
                <a:solidFill>
                  <a:srgbClr val="000000"/>
                </a:solidFill>
                <a:effectLst/>
                <a:latin typeface="segoe ui" panose="020B0502040204020203" pitchFamily="34" charset="0"/>
              </a:rPr>
              <a:t>Magnetic Memory: </a:t>
            </a:r>
            <a:r>
              <a:rPr lang="en-US" b="0" i="0" dirty="0">
                <a:solidFill>
                  <a:srgbClr val="000000"/>
                </a:solidFill>
                <a:effectLst/>
                <a:latin typeface="segoe ui" panose="020B0502040204020203" pitchFamily="34" charset="0"/>
              </a:rPr>
              <a:t>Examples of magnetic memory are floppy diskettes, hard disks, tape drives, etc.</a:t>
            </a:r>
          </a:p>
          <a:p>
            <a:pPr algn="l"/>
            <a:endParaRPr lang="en-US" b="0" i="0" dirty="0">
              <a:solidFill>
                <a:srgbClr val="000000"/>
              </a:solidFill>
              <a:effectLst/>
              <a:latin typeface="segoe ui" panose="020B0502040204020203" pitchFamily="34" charset="0"/>
            </a:endParaRPr>
          </a:p>
          <a:p>
            <a:pPr algn="l"/>
            <a:r>
              <a:rPr lang="en-US" b="1" i="0" dirty="0">
                <a:solidFill>
                  <a:srgbClr val="000000"/>
                </a:solidFill>
                <a:effectLst/>
                <a:latin typeface="segoe ui" panose="020B0502040204020203" pitchFamily="34" charset="0"/>
              </a:rPr>
              <a:t>Optical Memory: </a:t>
            </a:r>
            <a:r>
              <a:rPr lang="en-US" b="0" i="0" dirty="0">
                <a:solidFill>
                  <a:srgbClr val="000000"/>
                </a:solidFill>
                <a:effectLst/>
                <a:latin typeface="segoe ui" panose="020B0502040204020203" pitchFamily="34" charset="0"/>
              </a:rPr>
              <a:t>Examples of optical memory are CD-ROMs, DVDs, Virtual optical devices, RDX, Flash drives, etc.</a:t>
            </a:r>
          </a:p>
          <a:p>
            <a:pPr algn="l"/>
            <a:endParaRPr lang="en-US" b="0" i="0" dirty="0">
              <a:solidFill>
                <a:srgbClr val="000000"/>
              </a:solidFill>
              <a:effectLst/>
              <a:latin typeface="segoe ui" panose="020B0502040204020203" pitchFamily="34" charset="0"/>
            </a:endParaRPr>
          </a:p>
          <a:p>
            <a:pPr algn="l"/>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24569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A4296A9E-7344-4506-A8BB-8B486086910F}"/>
              </a:ext>
            </a:extLst>
          </p:cNvPr>
          <p:cNvSpPr txBox="1"/>
          <p:nvPr/>
        </p:nvSpPr>
        <p:spPr>
          <a:xfrm>
            <a:off x="768417" y="878302"/>
            <a:ext cx="10655166" cy="2533707"/>
          </a:xfrm>
          <a:prstGeom prst="rect">
            <a:avLst/>
          </a:prstGeom>
          <a:noFill/>
        </p:spPr>
        <p:txBody>
          <a:bodyPr wrap="square">
            <a:spAutoFit/>
          </a:bodyPr>
          <a:lstStyle/>
          <a:p>
            <a:pPr algn="l" fontAlgn="base">
              <a:lnSpc>
                <a:spcPct val="150000"/>
              </a:lnSpc>
            </a:pPr>
            <a:r>
              <a:rPr lang="en-US" b="1" i="0" dirty="0">
                <a:solidFill>
                  <a:srgbClr val="273239"/>
                </a:solidFill>
                <a:effectLst/>
                <a:latin typeface="Segoe UI" panose="020B0502040204020203" pitchFamily="34" charset="0"/>
                <a:cs typeface="Segoe UI" panose="020B0502040204020203" pitchFamily="34" charset="0"/>
              </a:rPr>
              <a:t>Why is Memory Management Required?</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Allocate and de-allocate memory before and after process execution.</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keep track of used memory space by processes.</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minimize </a:t>
            </a:r>
            <a:r>
              <a:rPr lang="en-US" dirty="0">
                <a:solidFill>
                  <a:srgbClr val="273239"/>
                </a:solidFill>
                <a:latin typeface="Segoe UI" panose="020B0502040204020203" pitchFamily="34" charset="0"/>
                <a:cs typeface="Segoe UI" panose="020B0502040204020203" pitchFamily="34" charset="0"/>
              </a:rPr>
              <a:t>fragmentation issues.</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proper utilization of main memory.</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maintain data integrity while executing of process.</a:t>
            </a:r>
          </a:p>
        </p:txBody>
      </p:sp>
    </p:spTree>
    <p:extLst>
      <p:ext uri="{BB962C8B-B14F-4D97-AF65-F5344CB8AC3E}">
        <p14:creationId xmlns:p14="http://schemas.microsoft.com/office/powerpoint/2010/main" val="1511680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534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sp>
        <p:nvSpPr>
          <p:cNvPr id="3" name="TextBox 2">
            <a:extLst>
              <a:ext uri="{FF2B5EF4-FFF2-40B4-BE49-F238E27FC236}">
                <a16:creationId xmlns:a16="http://schemas.microsoft.com/office/drawing/2014/main" id="{08E5B246-654A-7001-62BA-5C19D1EAF2C0}"/>
              </a:ext>
            </a:extLst>
          </p:cNvPr>
          <p:cNvSpPr txBox="1"/>
          <p:nvPr/>
        </p:nvSpPr>
        <p:spPr>
          <a:xfrm>
            <a:off x="931244" y="751344"/>
            <a:ext cx="10534850" cy="535531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Memory is a huge collection of bytes, and memory allocation refers to allocating space to computer applications.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Mainly two types of memory allocation: contiguous and non-contiguous memory allocation.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273239"/>
                </a:solidFill>
                <a:effectLst/>
                <a:uLnTx/>
                <a:uFillTx/>
                <a:latin typeface="Source Sans 3"/>
                <a:ea typeface="+mn-ea"/>
                <a:cs typeface="+mn-cs"/>
              </a:rPr>
            </a:b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Contiguous Memory Allocation: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Contiguous memory allocation is a method in which a single contiguous section/part/space of memory is allocated to a process or file needing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is simple to keep track of how many memory blocks are left, which determines how many more processes can be granted memory space.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read performance of contiguous memory allocation is good because the complete file may be read from the disk in a single task.</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contiguous allocation is simple to set up and performs well.</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Disadvantages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Fragmentation isn't a problem because every new file may be written to the end of the disk after the previous one.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When generating a new file, it must know its eventual size to select the appropriate hole size.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When the disk is filled up, it would be necessary to compress or reuse the spare space in the holes.</a:t>
            </a:r>
          </a:p>
        </p:txBody>
      </p:sp>
    </p:spTree>
    <p:extLst>
      <p:ext uri="{BB962C8B-B14F-4D97-AF65-F5344CB8AC3E}">
        <p14:creationId xmlns:p14="http://schemas.microsoft.com/office/powerpoint/2010/main" val="156206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534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sp>
        <p:nvSpPr>
          <p:cNvPr id="3" name="TextBox 2">
            <a:extLst>
              <a:ext uri="{FF2B5EF4-FFF2-40B4-BE49-F238E27FC236}">
                <a16:creationId xmlns:a16="http://schemas.microsoft.com/office/drawing/2014/main" id="{08E5B246-654A-7001-62BA-5C19D1EAF2C0}"/>
              </a:ext>
            </a:extLst>
          </p:cNvPr>
          <p:cNvSpPr txBox="1"/>
          <p:nvPr/>
        </p:nvSpPr>
        <p:spPr>
          <a:xfrm>
            <a:off x="1057175" y="973566"/>
            <a:ext cx="1007765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Noncontiguous memory allocation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assigns the method to distinct memory sections at numerous memory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has the advantage of reducing memory waste, but it increases overhead because of the address translation.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slows down the memory execution because time is consumed in address translation.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Disadvantages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downside of this memory allocation is that the access is slow because you must reach the other nodes using pointers and traverse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nte"/>
              <a:ea typeface="+mn-ea"/>
              <a:cs typeface="+mn-cs"/>
            </a:endParaRPr>
          </a:p>
        </p:txBody>
      </p:sp>
    </p:spTree>
    <p:extLst>
      <p:ext uri="{BB962C8B-B14F-4D97-AF65-F5344CB8AC3E}">
        <p14:creationId xmlns:p14="http://schemas.microsoft.com/office/powerpoint/2010/main" val="3930645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100920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graphicFrame>
        <p:nvGraphicFramePr>
          <p:cNvPr id="4" name="Table 4">
            <a:extLst>
              <a:ext uri="{FF2B5EF4-FFF2-40B4-BE49-F238E27FC236}">
                <a16:creationId xmlns:a16="http://schemas.microsoft.com/office/drawing/2014/main" id="{280E660E-5082-CBCA-8C4E-76F775E0532A}"/>
              </a:ext>
            </a:extLst>
          </p:cNvPr>
          <p:cNvGraphicFramePr>
            <a:graphicFrameLocks noGrp="1"/>
          </p:cNvGraphicFramePr>
          <p:nvPr/>
        </p:nvGraphicFramePr>
        <p:xfrm>
          <a:off x="753979" y="1021080"/>
          <a:ext cx="10684042" cy="4815840"/>
        </p:xfrm>
        <a:graphic>
          <a:graphicData uri="http://schemas.openxmlformats.org/drawingml/2006/table">
            <a:tbl>
              <a:tblPr firstRow="1" bandRow="1">
                <a:tableStyleId>{F5AB1C69-6EDB-4FF4-983F-18BD219EF322}</a:tableStyleId>
              </a:tblPr>
              <a:tblGrid>
                <a:gridCol w="5342021">
                  <a:extLst>
                    <a:ext uri="{9D8B030D-6E8A-4147-A177-3AD203B41FA5}">
                      <a16:colId xmlns:a16="http://schemas.microsoft.com/office/drawing/2014/main" val="2316426676"/>
                    </a:ext>
                  </a:extLst>
                </a:gridCol>
                <a:gridCol w="5342021">
                  <a:extLst>
                    <a:ext uri="{9D8B030D-6E8A-4147-A177-3AD203B41FA5}">
                      <a16:colId xmlns:a16="http://schemas.microsoft.com/office/drawing/2014/main" val="2358663504"/>
                    </a:ext>
                  </a:extLst>
                </a:gridCol>
              </a:tblGrid>
              <a:tr h="370840">
                <a:tc>
                  <a:txBody>
                    <a:bodyPr/>
                    <a:lstStyle/>
                    <a:p>
                      <a:pPr algn="ctr" fontAlgn="base"/>
                      <a:r>
                        <a:rPr lang="en-US" sz="1500" b="1" dirty="0">
                          <a:solidFill>
                            <a:schemeClr val="tx1"/>
                          </a:solidFill>
                          <a:effectLst/>
                          <a:latin typeface="Nunito" pitchFamily="2" charset="0"/>
                        </a:rPr>
                        <a:t>Contiguous Memory Allocation</a:t>
                      </a:r>
                    </a:p>
                  </a:txBody>
                  <a:tcPr marL="63500" marR="63500" marT="63500" marB="63500" anchor="ctr"/>
                </a:tc>
                <a:tc>
                  <a:txBody>
                    <a:bodyPr/>
                    <a:lstStyle/>
                    <a:p>
                      <a:pPr algn="ctr" fontAlgn="base"/>
                      <a:r>
                        <a:rPr lang="en-US" sz="1500" b="1" dirty="0">
                          <a:solidFill>
                            <a:schemeClr val="tx1"/>
                          </a:solidFill>
                          <a:effectLst/>
                          <a:latin typeface="Nunito" pitchFamily="2" charset="0"/>
                        </a:rPr>
                        <a:t>Non-Contiguous Memory Allocation</a:t>
                      </a:r>
                    </a:p>
                  </a:txBody>
                  <a:tcPr marL="63500" marR="63500" marT="63500" marB="63500" anchor="ctr"/>
                </a:tc>
                <a:extLst>
                  <a:ext uri="{0D108BD9-81ED-4DB2-BD59-A6C34878D82A}">
                    <a16:rowId xmlns:a16="http://schemas.microsoft.com/office/drawing/2014/main" val="607762400"/>
                  </a:ext>
                </a:extLst>
              </a:tr>
              <a:tr h="370840">
                <a:tc>
                  <a:txBody>
                    <a:bodyPr/>
                    <a:lstStyle/>
                    <a:p>
                      <a:pPr algn="l" fontAlgn="ctr"/>
                      <a:r>
                        <a:rPr lang="en-US" sz="1500" b="0" dirty="0">
                          <a:solidFill>
                            <a:schemeClr val="tx1"/>
                          </a:solidFill>
                          <a:effectLst/>
                          <a:latin typeface="Nunito" pitchFamily="2" charset="0"/>
                        </a:rPr>
                        <a:t>Contiguous memory allocation allocates consecutive blocks of memory to a file/process.</a:t>
                      </a:r>
                    </a:p>
                  </a:txBody>
                  <a:tcPr marL="63500" marR="63500" marT="88900" marB="88900" anchor="ctr"/>
                </a:tc>
                <a:tc>
                  <a:txBody>
                    <a:bodyPr/>
                    <a:lstStyle/>
                    <a:p>
                      <a:pPr algn="l" fontAlgn="ctr"/>
                      <a:r>
                        <a:rPr lang="en-US" sz="1500" b="0" dirty="0">
                          <a:solidFill>
                            <a:schemeClr val="tx1"/>
                          </a:solidFill>
                          <a:effectLst/>
                          <a:latin typeface="Nunito" pitchFamily="2" charset="0"/>
                        </a:rPr>
                        <a:t>Non-Contiguous memory allocation allocates separate blocks of memory to a file/process.</a:t>
                      </a:r>
                    </a:p>
                  </a:txBody>
                  <a:tcPr marL="63500" marR="63500" marT="88900" marB="88900" anchor="ctr"/>
                </a:tc>
                <a:extLst>
                  <a:ext uri="{0D108BD9-81ED-4DB2-BD59-A6C34878D82A}">
                    <a16:rowId xmlns:a16="http://schemas.microsoft.com/office/drawing/2014/main" val="2620224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Faster in Execution. and t is easier for the OS to control.</a:t>
                      </a: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Slower in Execution and It is difficult for the OS to control.</a:t>
                      </a:r>
                    </a:p>
                  </a:txBody>
                  <a:tcPr marL="63500" marR="63500" marT="88900" marB="88900" anchor="ctr"/>
                </a:tc>
                <a:extLst>
                  <a:ext uri="{0D108BD9-81ED-4DB2-BD59-A6C34878D82A}">
                    <a16:rowId xmlns:a16="http://schemas.microsoft.com/office/drawing/2014/main" val="41210356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Swapped-in processes are arranged in the originally allocated space.</a:t>
                      </a: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Swapped-in processes can be arranged in any place in the memory.</a:t>
                      </a:r>
                    </a:p>
                  </a:txBody>
                  <a:tcPr marL="63500" marR="63500" marT="88900" marB="88900" anchor="ctr"/>
                </a:tc>
                <a:extLst>
                  <a:ext uri="{0D108BD9-81ED-4DB2-BD59-A6C34878D82A}">
                    <a16:rowId xmlns:a16="http://schemas.microsoft.com/office/drawing/2014/main" val="2619372555"/>
                  </a:ext>
                </a:extLst>
              </a:tr>
              <a:tr h="370840">
                <a:tc>
                  <a:txBody>
                    <a:bodyPr/>
                    <a:lstStyle/>
                    <a:p>
                      <a:pPr algn="l" fontAlgn="ctr"/>
                      <a:r>
                        <a:rPr lang="en-US" sz="1500" b="0" dirty="0">
                          <a:solidFill>
                            <a:schemeClr val="tx1"/>
                          </a:solidFill>
                          <a:effectLst/>
                          <a:latin typeface="Nunito" pitchFamily="2" charset="0"/>
                        </a:rPr>
                        <a:t>Overhead is minimal as not many address translations are there while executing a process.</a:t>
                      </a:r>
                    </a:p>
                  </a:txBody>
                  <a:tcPr marL="63500" marR="63500" marT="88900" marB="88900" anchor="ctr"/>
                </a:tc>
                <a:tc>
                  <a:txBody>
                    <a:bodyPr/>
                    <a:lstStyle/>
                    <a:p>
                      <a:pPr algn="l" fontAlgn="ctr"/>
                      <a:r>
                        <a:rPr lang="en-US" sz="1500" b="0" dirty="0">
                          <a:solidFill>
                            <a:schemeClr val="tx1"/>
                          </a:solidFill>
                          <a:effectLst/>
                          <a:latin typeface="Nunito" pitchFamily="2" charset="0"/>
                        </a:rPr>
                        <a:t>More Overheads are there as there are more address translations.</a:t>
                      </a:r>
                    </a:p>
                  </a:txBody>
                  <a:tcPr marL="63500" marR="63500" marT="88900" marB="88900" anchor="ctr"/>
                </a:tc>
                <a:extLst>
                  <a:ext uri="{0D108BD9-81ED-4DB2-BD59-A6C34878D82A}">
                    <a16:rowId xmlns:a16="http://schemas.microsoft.com/office/drawing/2014/main" val="923215128"/>
                  </a:ext>
                </a:extLst>
              </a:tr>
              <a:tr h="370840">
                <a:tc>
                  <a:txBody>
                    <a:bodyPr/>
                    <a:lstStyle/>
                    <a:p>
                      <a:pPr algn="l" fontAlgn="ctr"/>
                      <a:r>
                        <a:rPr lang="en-US" sz="1500" b="0" dirty="0">
                          <a:solidFill>
                            <a:schemeClr val="tx1"/>
                          </a:solidFill>
                          <a:effectLst/>
                          <a:latin typeface="Nunito" pitchFamily="2" charset="0"/>
                        </a:rPr>
                        <a:t>Both Internal fragmentation and external fragmentation occurs in Contiguous memory allocation method.</a:t>
                      </a:r>
                    </a:p>
                  </a:txBody>
                  <a:tcPr marL="63500" marR="63500" marT="88900" marB="88900" anchor="ctr"/>
                </a:tc>
                <a:tc>
                  <a:txBody>
                    <a:bodyPr/>
                    <a:lstStyle/>
                    <a:p>
                      <a:pPr algn="l" fontAlgn="ctr"/>
                      <a:r>
                        <a:rPr lang="en-US" sz="1500" b="0" dirty="0">
                          <a:solidFill>
                            <a:schemeClr val="tx1"/>
                          </a:solidFill>
                          <a:effectLst/>
                          <a:latin typeface="Nunito" pitchFamily="2" charset="0"/>
                        </a:rPr>
                        <a:t>Only External fragmentation occurs in Non-Contiguous memory allocation method.</a:t>
                      </a:r>
                    </a:p>
                  </a:txBody>
                  <a:tcPr marL="63500" marR="63500" marT="88900" marB="88900" anchor="ctr"/>
                </a:tc>
                <a:extLst>
                  <a:ext uri="{0D108BD9-81ED-4DB2-BD59-A6C34878D82A}">
                    <a16:rowId xmlns:a16="http://schemas.microsoft.com/office/drawing/2014/main" val="3545073220"/>
                  </a:ext>
                </a:extLst>
              </a:tr>
              <a:tr h="370840">
                <a:tc>
                  <a:txBody>
                    <a:bodyPr/>
                    <a:lstStyle/>
                    <a:p>
                      <a:pPr algn="l" fontAlgn="ctr"/>
                      <a:r>
                        <a:rPr lang="en-US" sz="1500" b="0" dirty="0">
                          <a:solidFill>
                            <a:schemeClr val="tx1"/>
                          </a:solidFill>
                          <a:effectLst/>
                          <a:latin typeface="Nunito" pitchFamily="2" charset="0"/>
                        </a:rPr>
                        <a:t>It includes single-partition and multi-partition allocation.</a:t>
                      </a:r>
                    </a:p>
                    <a:p>
                      <a:pPr algn="l" fontAlgn="base"/>
                      <a:r>
                        <a:rPr lang="en-US" sz="1500" b="0" i="0" kern="1200" dirty="0">
                          <a:solidFill>
                            <a:schemeClr val="tx1"/>
                          </a:solidFill>
                          <a:effectLst/>
                          <a:latin typeface="Nunito" pitchFamily="2" charset="0"/>
                          <a:ea typeface="+mn-ea"/>
                          <a:cs typeface="+mn-cs"/>
                        </a:rPr>
                        <a:t>Fixed(or static) partitioning</a:t>
                      </a:r>
                    </a:p>
                    <a:p>
                      <a:pPr algn="l" fontAlgn="base"/>
                      <a:r>
                        <a:rPr lang="en-US" sz="1500" b="0" i="0" kern="1200" dirty="0">
                          <a:solidFill>
                            <a:schemeClr val="tx1"/>
                          </a:solidFill>
                          <a:effectLst/>
                          <a:latin typeface="Nunito" pitchFamily="2" charset="0"/>
                          <a:ea typeface="+mn-ea"/>
                          <a:cs typeface="+mn-cs"/>
                        </a:rPr>
                        <a:t>Dynamic partitioning</a:t>
                      </a:r>
                      <a:endParaRPr lang="en-US" sz="1500" b="0" dirty="0">
                        <a:solidFill>
                          <a:schemeClr val="tx1"/>
                        </a:solidFill>
                        <a:effectLst/>
                        <a:latin typeface="Nunito" pitchFamily="2" charset="0"/>
                      </a:endParaRPr>
                    </a:p>
                  </a:txBody>
                  <a:tcPr marL="63500" marR="63500" marT="88900" marB="88900" anchor="ctr"/>
                </a:tc>
                <a:tc>
                  <a:txBody>
                    <a:bodyPr/>
                    <a:lstStyle/>
                    <a:p>
                      <a:pPr algn="l" fontAlgn="ctr"/>
                      <a:r>
                        <a:rPr lang="en-US" sz="1500" b="0" dirty="0">
                          <a:solidFill>
                            <a:schemeClr val="tx1"/>
                          </a:solidFill>
                          <a:effectLst/>
                          <a:latin typeface="Nunito" pitchFamily="2" charset="0"/>
                        </a:rPr>
                        <a:t>It includes paging and segmentation.</a:t>
                      </a:r>
                    </a:p>
                    <a:p>
                      <a:pPr algn="l" fontAlgn="base"/>
                      <a:r>
                        <a:rPr lang="en-US" sz="1500" b="0" i="0" kern="1200" dirty="0">
                          <a:solidFill>
                            <a:schemeClr val="tx1"/>
                          </a:solidFill>
                          <a:effectLst/>
                          <a:latin typeface="Nunito" pitchFamily="2" charset="0"/>
                          <a:ea typeface="+mn-ea"/>
                          <a:cs typeface="+mn-cs"/>
                        </a:rPr>
                        <a:t>Multilevel Paging /Inverted Paging</a:t>
                      </a:r>
                    </a:p>
                    <a:p>
                      <a:pPr algn="l" fontAlgn="base"/>
                      <a:r>
                        <a:rPr lang="en-US" sz="1500" b="0" i="0" kern="1200" dirty="0">
                          <a:solidFill>
                            <a:schemeClr val="tx1"/>
                          </a:solidFill>
                          <a:effectLst/>
                          <a:latin typeface="Nunito" pitchFamily="2" charset="0"/>
                          <a:ea typeface="+mn-ea"/>
                          <a:cs typeface="+mn-cs"/>
                        </a:rPr>
                        <a:t>Segmentation / Segmented Paging</a:t>
                      </a:r>
                      <a:endParaRPr lang="en-US" sz="15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val="101539204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It could be visualized and implemented using Arrays and Degree of multiprogramming is fixed as fixed partitions</a:t>
                      </a:r>
                    </a:p>
                  </a:txBody>
                  <a:tcPr marL="63500" marR="63500" marT="88900" marB="88900" anchor="ctr"/>
                </a:tc>
                <a:tc>
                  <a:txBody>
                    <a:bodyPr/>
                    <a:lstStyle/>
                    <a:p>
                      <a:pPr algn="l" fontAlgn="ctr"/>
                      <a:r>
                        <a:rPr lang="en-US" sz="1500" b="0" dirty="0">
                          <a:solidFill>
                            <a:schemeClr val="tx1"/>
                          </a:solidFill>
                          <a:effectLst/>
                          <a:latin typeface="Nunito" pitchFamily="2" charset="0"/>
                        </a:rPr>
                        <a:t>It could be implemented using Linked Lists.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Degree of multiprogramming is not fixed</a:t>
                      </a:r>
                    </a:p>
                  </a:txBody>
                  <a:tcPr marL="63500" marR="63500" marT="88900" marB="88900" anchor="ctr"/>
                </a:tc>
                <a:extLst>
                  <a:ext uri="{0D108BD9-81ED-4DB2-BD59-A6C34878D82A}">
                    <a16:rowId xmlns:a16="http://schemas.microsoft.com/office/drawing/2014/main" val="2421107573"/>
                  </a:ext>
                </a:extLst>
              </a:tr>
            </a:tbl>
          </a:graphicData>
        </a:graphic>
      </p:graphicFrame>
    </p:spTree>
    <p:extLst>
      <p:ext uri="{BB962C8B-B14F-4D97-AF65-F5344CB8AC3E}">
        <p14:creationId xmlns:p14="http://schemas.microsoft.com/office/powerpoint/2010/main" val="2119631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5D583BF7-EF95-3195-1785-2B4F24624144}"/>
              </a:ext>
            </a:extLst>
          </p:cNvPr>
          <p:cNvSpPr txBox="1"/>
          <p:nvPr/>
        </p:nvSpPr>
        <p:spPr>
          <a:xfrm>
            <a:off x="657726" y="663574"/>
            <a:ext cx="7340868" cy="5632311"/>
          </a:xfrm>
          <a:prstGeom prst="rect">
            <a:avLst/>
          </a:prstGeom>
          <a:noFill/>
        </p:spPr>
        <p:txBody>
          <a:bodyPr wrap="square">
            <a:spAutoFit/>
          </a:bodyPr>
          <a:lstStyle/>
          <a:p>
            <a:r>
              <a:rPr lang="en-US" b="1" i="0" dirty="0">
                <a:solidFill>
                  <a:srgbClr val="273239"/>
                </a:solidFill>
                <a:effectLst/>
                <a:latin typeface="Nunito" pitchFamily="2" charset="0"/>
              </a:rPr>
              <a:t>Internal Fragmentation</a:t>
            </a:r>
            <a:endParaRPr lang="en-US" b="1" dirty="0">
              <a:solidFill>
                <a:srgbClr val="273239"/>
              </a:solidFill>
              <a:latin typeface="Nunito" pitchFamily="2" charset="0"/>
            </a:endParaRPr>
          </a:p>
          <a:p>
            <a:r>
              <a:rPr lang="en-US" b="0" i="0" dirty="0">
                <a:solidFill>
                  <a:srgbClr val="273239"/>
                </a:solidFill>
                <a:effectLst/>
                <a:latin typeface="Nunito" pitchFamily="2" charset="0"/>
              </a:rPr>
              <a:t>Internal fragmentation happens when the memory is split into mounted-sized blocks. Whenever a method is requested for the memory, the mounted-sized block is allotted to the method. In the case where the memory allotted to the method is somewhat larger than the memory requested, then the difference between allotted and requested memory is called internal fragmentation. We fixed the sizes of the memory blocks, which has caused this issue. If we use dynamic partitioning to allot space to the process, this issue can be solved.</a:t>
            </a:r>
          </a:p>
          <a:p>
            <a:endParaRPr lang="en-US" dirty="0">
              <a:solidFill>
                <a:srgbClr val="273239"/>
              </a:solidFill>
              <a:latin typeface="Nunito" pitchFamily="2" charset="0"/>
            </a:endParaRPr>
          </a:p>
          <a:p>
            <a:r>
              <a:rPr lang="en-US" b="1" i="0" dirty="0">
                <a:solidFill>
                  <a:srgbClr val="273239"/>
                </a:solidFill>
                <a:effectLst/>
                <a:latin typeface="Nunito" pitchFamily="2" charset="0"/>
              </a:rPr>
              <a:t>External Fragmentation</a:t>
            </a:r>
            <a:br>
              <a:rPr lang="en-US" dirty="0"/>
            </a:br>
            <a:r>
              <a:rPr lang="en-US" b="0" i="0" dirty="0">
                <a:solidFill>
                  <a:srgbClr val="273239"/>
                </a:solidFill>
                <a:effectLst/>
                <a:latin typeface="Nunito" pitchFamily="2" charset="0"/>
              </a:rPr>
              <a:t>External fragmentation happens when there’s a sufficient quantity of area within the memory to satisfy the memory request of a method. However, the process’s memory request cannot be fulfilled because the memory offered is in a non-contiguous manner. Whether you apply a first-fit or best-fit memory allocation strategy it’ll cause </a:t>
            </a:r>
            <a:r>
              <a:rPr lang="en-US" b="0" i="0" u="sng" dirty="0">
                <a:effectLst/>
                <a:latin typeface="Nunito" pitchFamily="2" charset="0"/>
              </a:rPr>
              <a:t>external fragmentation</a:t>
            </a:r>
            <a:r>
              <a:rPr lang="en-US" b="0" i="0" dirty="0">
                <a:solidFill>
                  <a:srgbClr val="273239"/>
                </a:solidFill>
                <a:effectLst/>
                <a:latin typeface="Nunito" pitchFamily="2" charset="0"/>
              </a:rPr>
              <a:t>. </a:t>
            </a:r>
          </a:p>
          <a:p>
            <a:r>
              <a:rPr lang="en-US" b="0" i="0" dirty="0">
                <a:solidFill>
                  <a:srgbClr val="273239"/>
                </a:solidFill>
                <a:effectLst/>
                <a:latin typeface="Nunito" pitchFamily="2" charset="0"/>
              </a:rPr>
              <a:t>Here, we use compaction, paging, or segmentation to use the free space to run a process. </a:t>
            </a:r>
            <a:endParaRPr lang="en-US" dirty="0"/>
          </a:p>
        </p:txBody>
      </p:sp>
      <p:pic>
        <p:nvPicPr>
          <p:cNvPr id="6146" name="Picture 2" descr="Internal Fragmentation">
            <a:extLst>
              <a:ext uri="{FF2B5EF4-FFF2-40B4-BE49-F238E27FC236}">
                <a16:creationId xmlns:a16="http://schemas.microsoft.com/office/drawing/2014/main" id="{A066613D-9945-182D-3217-9DFEB253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594" y="768014"/>
            <a:ext cx="3426594" cy="26609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ternal Fragmentation">
            <a:extLst>
              <a:ext uri="{FF2B5EF4-FFF2-40B4-BE49-F238E27FC236}">
                <a16:creationId xmlns:a16="http://schemas.microsoft.com/office/drawing/2014/main" id="{FFFA8C54-62D7-B3B6-1E8C-E37AB4FAF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594" y="3532472"/>
            <a:ext cx="3426594" cy="255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90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graphicFrame>
        <p:nvGraphicFramePr>
          <p:cNvPr id="2" name="Table 1">
            <a:extLst>
              <a:ext uri="{FF2B5EF4-FFF2-40B4-BE49-F238E27FC236}">
                <a16:creationId xmlns:a16="http://schemas.microsoft.com/office/drawing/2014/main" id="{3EBFEC2A-D223-7D5F-DE11-E38824352F2D}"/>
              </a:ext>
            </a:extLst>
          </p:cNvPr>
          <p:cNvGraphicFramePr>
            <a:graphicFrameLocks noGrp="1"/>
          </p:cNvGraphicFramePr>
          <p:nvPr>
            <p:extLst>
              <p:ext uri="{D42A27DB-BD31-4B8C-83A1-F6EECF244321}">
                <p14:modId xmlns:p14="http://schemas.microsoft.com/office/powerpoint/2010/main" val="4085670067"/>
              </p:ext>
            </p:extLst>
          </p:nvPr>
        </p:nvGraphicFramePr>
        <p:xfrm>
          <a:off x="741144" y="731520"/>
          <a:ext cx="10732168" cy="5522207"/>
        </p:xfrm>
        <a:graphic>
          <a:graphicData uri="http://schemas.openxmlformats.org/drawingml/2006/table">
            <a:tbl>
              <a:tblPr>
                <a:tableStyleId>{BC89EF96-8CEA-46FF-86C4-4CE0E7609802}</a:tableStyleId>
              </a:tblPr>
              <a:tblGrid>
                <a:gridCol w="5188018">
                  <a:extLst>
                    <a:ext uri="{9D8B030D-6E8A-4147-A177-3AD203B41FA5}">
                      <a16:colId xmlns:a16="http://schemas.microsoft.com/office/drawing/2014/main" val="544921829"/>
                    </a:ext>
                  </a:extLst>
                </a:gridCol>
                <a:gridCol w="5544150">
                  <a:extLst>
                    <a:ext uri="{9D8B030D-6E8A-4147-A177-3AD203B41FA5}">
                      <a16:colId xmlns:a16="http://schemas.microsoft.com/office/drawing/2014/main" val="1379218662"/>
                    </a:ext>
                  </a:extLst>
                </a:gridCol>
              </a:tblGrid>
              <a:tr h="356199">
                <a:tc>
                  <a:txBody>
                    <a:bodyPr/>
                    <a:lstStyle/>
                    <a:p>
                      <a:pPr algn="ctr" fontAlgn="base"/>
                      <a:r>
                        <a:rPr lang="en-US" sz="1600" b="1" dirty="0">
                          <a:effectLst/>
                        </a:rPr>
                        <a:t>Internal fragmentation</a:t>
                      </a:r>
                      <a:endParaRPr lang="en-US" sz="1600" b="1" dirty="0">
                        <a:effectLst/>
                        <a:latin typeface="Segoe UI" panose="020B0502040204020203" pitchFamily="34" charset="0"/>
                        <a:cs typeface="Segoe UI" panose="020B0502040204020203" pitchFamily="34" charset="0"/>
                      </a:endParaRPr>
                    </a:p>
                  </a:txBody>
                  <a:tcPr marL="55248" marR="55248" marT="55248" marB="55248" anchor="ctr"/>
                </a:tc>
                <a:tc>
                  <a:txBody>
                    <a:bodyPr/>
                    <a:lstStyle/>
                    <a:p>
                      <a:pPr algn="ctr" fontAlgn="base"/>
                      <a:r>
                        <a:rPr lang="en-US" sz="1600" b="1" dirty="0">
                          <a:effectLst/>
                        </a:rPr>
                        <a:t>External fragmentation</a:t>
                      </a:r>
                      <a:endParaRPr lang="en-US" sz="1600" b="1" dirty="0">
                        <a:effectLst/>
                        <a:latin typeface="Segoe UI" panose="020B0502040204020203" pitchFamily="34" charset="0"/>
                        <a:cs typeface="Segoe UI" panose="020B0502040204020203" pitchFamily="34" charset="0"/>
                      </a:endParaRPr>
                    </a:p>
                  </a:txBody>
                  <a:tcPr marL="55248" marR="55248" marT="55248" marB="55248" anchor="ctr"/>
                </a:tc>
                <a:extLst>
                  <a:ext uri="{0D108BD9-81ED-4DB2-BD59-A6C34878D82A}">
                    <a16:rowId xmlns:a16="http://schemas.microsoft.com/office/drawing/2014/main" val="1627410881"/>
                  </a:ext>
                </a:extLst>
              </a:tr>
              <a:tr h="645751">
                <a:tc>
                  <a:txBody>
                    <a:bodyPr/>
                    <a:lstStyle/>
                    <a:p>
                      <a:pPr algn="l" fontAlgn="ctr"/>
                      <a:r>
                        <a:rPr lang="en-US" sz="1600" b="0" kern="1200" dirty="0">
                          <a:solidFill>
                            <a:schemeClr val="tx1"/>
                          </a:solidFill>
                          <a:effectLst/>
                          <a:latin typeface="+mn-lt"/>
                          <a:ea typeface="+mn-ea"/>
                          <a:cs typeface="+mn-cs"/>
                        </a:rPr>
                        <a:t>In internal fragmentation fixed-sized memory, blocks square measure appointed to process.</a:t>
                      </a:r>
                    </a:p>
                  </a:txBody>
                  <a:tcPr marL="55248" marR="55248" marT="77347" marB="77347" anchor="ctr"/>
                </a:tc>
                <a:tc>
                  <a:txBody>
                    <a:bodyPr/>
                    <a:lstStyle/>
                    <a:p>
                      <a:pPr algn="l" fontAlgn="ctr"/>
                      <a:r>
                        <a:rPr lang="en-US" sz="1600" b="0" kern="1200">
                          <a:solidFill>
                            <a:schemeClr val="tx1"/>
                          </a:solidFill>
                          <a:effectLst/>
                          <a:latin typeface="+mn-lt"/>
                          <a:ea typeface="+mn-ea"/>
                          <a:cs typeface="+mn-cs"/>
                        </a:rPr>
                        <a:t>In external fragmentation, variable-sized memory blocks square measure appointed to the method.</a:t>
                      </a:r>
                    </a:p>
                  </a:txBody>
                  <a:tcPr marL="55248" marR="55248" marT="77347" marB="77347" anchor="ctr"/>
                </a:tc>
                <a:extLst>
                  <a:ext uri="{0D108BD9-81ED-4DB2-BD59-A6C34878D82A}">
                    <a16:rowId xmlns:a16="http://schemas.microsoft.com/office/drawing/2014/main" val="1221184962"/>
                  </a:ext>
                </a:extLst>
              </a:tr>
              <a:tr h="645751">
                <a:tc>
                  <a:txBody>
                    <a:bodyPr/>
                    <a:lstStyle/>
                    <a:p>
                      <a:pPr algn="l" fontAlgn="ctr"/>
                      <a:r>
                        <a:rPr lang="en-US" sz="1600" b="0" kern="1200" dirty="0">
                          <a:solidFill>
                            <a:schemeClr val="tx1"/>
                          </a:solidFill>
                          <a:effectLst/>
                          <a:latin typeface="+mn-lt"/>
                          <a:ea typeface="+mn-ea"/>
                          <a:cs typeface="+mn-cs"/>
                        </a:rPr>
                        <a:t>Internal fragmentation happens when the method or process is smaller than the memory.</a:t>
                      </a:r>
                    </a:p>
                  </a:txBody>
                  <a:tcPr marL="55248" marR="55248" marT="77347" marB="77347" anchor="ctr"/>
                </a:tc>
                <a:tc>
                  <a:txBody>
                    <a:bodyPr/>
                    <a:lstStyle/>
                    <a:p>
                      <a:pPr algn="l" fontAlgn="ctr"/>
                      <a:r>
                        <a:rPr lang="en-US" sz="1600" b="0" kern="1200">
                          <a:solidFill>
                            <a:schemeClr val="tx1"/>
                          </a:solidFill>
                          <a:effectLst/>
                          <a:latin typeface="+mn-lt"/>
                          <a:ea typeface="+mn-ea"/>
                          <a:cs typeface="+mn-cs"/>
                        </a:rPr>
                        <a:t>External fragmentation happens when the method or process is removed.</a:t>
                      </a:r>
                    </a:p>
                  </a:txBody>
                  <a:tcPr marL="55248" marR="55248" marT="77347" marB="77347" anchor="ctr"/>
                </a:tc>
                <a:extLst>
                  <a:ext uri="{0D108BD9-81ED-4DB2-BD59-A6C34878D82A}">
                    <a16:rowId xmlns:a16="http://schemas.microsoft.com/office/drawing/2014/main" val="1704542624"/>
                  </a:ext>
                </a:extLst>
              </a:tr>
              <a:tr h="400629">
                <a:tc>
                  <a:txBody>
                    <a:bodyPr/>
                    <a:lstStyle/>
                    <a:p>
                      <a:pPr algn="l" fontAlgn="ctr"/>
                      <a:r>
                        <a:rPr lang="en-US" sz="1600" b="0" kern="1200" dirty="0">
                          <a:solidFill>
                            <a:schemeClr val="tx1"/>
                          </a:solidFill>
                          <a:effectLst/>
                          <a:latin typeface="+mn-lt"/>
                          <a:ea typeface="+mn-ea"/>
                          <a:cs typeface="+mn-cs"/>
                        </a:rPr>
                        <a:t>The solution of internal fragmentation is the best-fit block.</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The solution to external fragmentation is compaction and paging.</a:t>
                      </a:r>
                    </a:p>
                  </a:txBody>
                  <a:tcPr marL="55248" marR="55248" marT="77347" marB="77347" anchor="ctr"/>
                </a:tc>
                <a:extLst>
                  <a:ext uri="{0D108BD9-81ED-4DB2-BD59-A6C34878D82A}">
                    <a16:rowId xmlns:a16="http://schemas.microsoft.com/office/drawing/2014/main" val="2160686692"/>
                  </a:ext>
                </a:extLst>
              </a:tr>
              <a:tr h="645751">
                <a:tc>
                  <a:txBody>
                    <a:bodyPr/>
                    <a:lstStyle/>
                    <a:p>
                      <a:pPr algn="l" fontAlgn="ctr"/>
                      <a:r>
                        <a:rPr lang="en-US" sz="1600" b="0" kern="1200" dirty="0">
                          <a:solidFill>
                            <a:schemeClr val="tx1"/>
                          </a:solidFill>
                          <a:effectLst/>
                          <a:latin typeface="+mn-lt"/>
                          <a:ea typeface="+mn-ea"/>
                          <a:cs typeface="+mn-cs"/>
                        </a:rPr>
                        <a:t>Internal fragmentation occurs when memory is divided into fixed-sized partitions.</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External fragmentation occurs when memory is divided into variable size partitions based on the size of processes.</a:t>
                      </a:r>
                    </a:p>
                  </a:txBody>
                  <a:tcPr marL="55248" marR="55248" marT="77347" marB="77347" anchor="ctr"/>
                </a:tc>
                <a:extLst>
                  <a:ext uri="{0D108BD9-81ED-4DB2-BD59-A6C34878D82A}">
                    <a16:rowId xmlns:a16="http://schemas.microsoft.com/office/drawing/2014/main" val="1913520236"/>
                  </a:ext>
                </a:extLst>
              </a:tr>
              <a:tr h="890873">
                <a:tc>
                  <a:txBody>
                    <a:bodyPr/>
                    <a:lstStyle/>
                    <a:p>
                      <a:pPr algn="l" fontAlgn="ctr"/>
                      <a:r>
                        <a:rPr lang="en-US" sz="1600" b="0" kern="1200" dirty="0">
                          <a:solidFill>
                            <a:schemeClr val="tx1"/>
                          </a:solidFill>
                          <a:effectLst/>
                          <a:latin typeface="+mn-lt"/>
                          <a:ea typeface="+mn-ea"/>
                          <a:cs typeface="+mn-cs"/>
                        </a:rPr>
                        <a:t>The difference between memory allocated and required space or memory is called Internal fragmentation.</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The unused spaces formed between non-contiguous memory fragments are too small to serve a new process, which is called External fragmentation</a:t>
                      </a:r>
                    </a:p>
                  </a:txBody>
                  <a:tcPr marL="55248" marR="55248" marT="77347" marB="77347" anchor="ctr"/>
                </a:tc>
                <a:extLst>
                  <a:ext uri="{0D108BD9-81ED-4DB2-BD59-A6C34878D82A}">
                    <a16:rowId xmlns:a16="http://schemas.microsoft.com/office/drawing/2014/main" val="939159266"/>
                  </a:ext>
                </a:extLst>
              </a:tr>
              <a:tr h="645751">
                <a:tc>
                  <a:txBody>
                    <a:bodyPr/>
                    <a:lstStyle/>
                    <a:p>
                      <a:pPr algn="l" fontAlgn="ctr"/>
                      <a:r>
                        <a:rPr lang="en-US" sz="1600" b="0" kern="1200" dirty="0">
                          <a:solidFill>
                            <a:schemeClr val="tx1"/>
                          </a:solidFill>
                          <a:effectLst/>
                          <a:latin typeface="+mn-lt"/>
                          <a:ea typeface="+mn-ea"/>
                          <a:cs typeface="+mn-cs"/>
                        </a:rPr>
                        <a:t>Internal fragmentation occurs with paging and fixed partitioning. </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External fragmentation occurs with segmentation and dynamic partitioning. </a:t>
                      </a:r>
                    </a:p>
                  </a:txBody>
                  <a:tcPr marL="55248" marR="55248" marT="77347" marB="77347" anchor="ctr"/>
                </a:tc>
                <a:extLst>
                  <a:ext uri="{0D108BD9-81ED-4DB2-BD59-A6C34878D82A}">
                    <a16:rowId xmlns:a16="http://schemas.microsoft.com/office/drawing/2014/main" val="1236922565"/>
                  </a:ext>
                </a:extLst>
              </a:tr>
              <a:tr h="890873">
                <a:tc>
                  <a:txBody>
                    <a:bodyPr/>
                    <a:lstStyle/>
                    <a:p>
                      <a:pPr algn="l" fontAlgn="ctr"/>
                      <a:r>
                        <a:rPr lang="en-US" sz="1600" b="0" kern="1200" dirty="0">
                          <a:solidFill>
                            <a:schemeClr val="tx1"/>
                          </a:solidFill>
                          <a:effectLst/>
                          <a:latin typeface="+mn-lt"/>
                          <a:ea typeface="+mn-ea"/>
                          <a:cs typeface="+mn-cs"/>
                        </a:rPr>
                        <a:t>It occurs on the allocation of a process to a partition greater than the process’s requirement. The leftover space causes degradation system performance.</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It occurs on the allocation of a process to a partition greater which is exactly the same memory space as it is required.</a:t>
                      </a:r>
                    </a:p>
                  </a:txBody>
                  <a:tcPr marL="55248" marR="55248" marT="77347" marB="77347" anchor="ctr"/>
                </a:tc>
                <a:extLst>
                  <a:ext uri="{0D108BD9-81ED-4DB2-BD59-A6C34878D82A}">
                    <a16:rowId xmlns:a16="http://schemas.microsoft.com/office/drawing/2014/main" val="2455680714"/>
                  </a:ext>
                </a:extLst>
              </a:tr>
              <a:tr h="400629">
                <a:tc>
                  <a:txBody>
                    <a:bodyPr/>
                    <a:lstStyle/>
                    <a:p>
                      <a:pPr algn="l" fontAlgn="ctr"/>
                      <a:r>
                        <a:rPr lang="en-US" sz="1600" b="0" kern="1200" dirty="0">
                          <a:solidFill>
                            <a:schemeClr val="tx1"/>
                          </a:solidFill>
                          <a:effectLst/>
                          <a:latin typeface="+mn-lt"/>
                          <a:ea typeface="+mn-ea"/>
                          <a:cs typeface="+mn-cs"/>
                        </a:rPr>
                        <a:t>It occurs in worst fit memory allocation method. </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It occurs in best fit and first fit memory allocation method.</a:t>
                      </a:r>
                    </a:p>
                  </a:txBody>
                  <a:tcPr marL="55248" marR="55248" marT="77347" marB="77347" anchor="ctr"/>
                </a:tc>
                <a:extLst>
                  <a:ext uri="{0D108BD9-81ED-4DB2-BD59-A6C34878D82A}">
                    <a16:rowId xmlns:a16="http://schemas.microsoft.com/office/drawing/2014/main" val="3281069282"/>
                  </a:ext>
                </a:extLst>
              </a:tr>
            </a:tbl>
          </a:graphicData>
        </a:graphic>
      </p:graphicFrame>
    </p:spTree>
    <p:extLst>
      <p:ext uri="{BB962C8B-B14F-4D97-AF65-F5344CB8AC3E}">
        <p14:creationId xmlns:p14="http://schemas.microsoft.com/office/powerpoint/2010/main" val="3701872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8F647330-35F8-F0CA-EB01-909EC82FAD5F}"/>
              </a:ext>
            </a:extLst>
          </p:cNvPr>
          <p:cNvSpPr txBox="1"/>
          <p:nvPr/>
        </p:nvSpPr>
        <p:spPr>
          <a:xfrm>
            <a:off x="668956" y="843677"/>
            <a:ext cx="10554101" cy="2585323"/>
          </a:xfrm>
          <a:prstGeom prst="rect">
            <a:avLst/>
          </a:prstGeom>
          <a:noFill/>
        </p:spPr>
        <p:txBody>
          <a:bodyPr wrap="square">
            <a:spAutoFit/>
          </a:bodyPr>
          <a:lstStyle/>
          <a:p>
            <a:pPr algn="just" rtl="0" fontAlgn="base"/>
            <a:r>
              <a:rPr lang="en-US" b="1" i="0" dirty="0">
                <a:solidFill>
                  <a:srgbClr val="273239"/>
                </a:solidFill>
                <a:effectLst/>
                <a:latin typeface="Nunito" pitchFamily="2" charset="0"/>
              </a:rPr>
              <a:t>Compaction </a:t>
            </a:r>
          </a:p>
          <a:p>
            <a:pPr algn="just" rtl="0" fontAlgn="base"/>
            <a:endParaRPr lang="en-US" dirty="0">
              <a:solidFill>
                <a:srgbClr val="273239"/>
              </a:solidFill>
              <a:latin typeface="Nunito" pitchFamily="2" charset="0"/>
            </a:endParaRPr>
          </a:p>
          <a:p>
            <a:pPr algn="just" rtl="0" fontAlgn="base"/>
            <a:r>
              <a:rPr lang="en-US" b="0" i="0" dirty="0">
                <a:solidFill>
                  <a:srgbClr val="273239"/>
                </a:solidFill>
                <a:effectLst/>
                <a:latin typeface="Nunito" pitchFamily="2" charset="0"/>
              </a:rPr>
              <a:t>Compaction is a technique to collect all the free memory present in the form of fragments into one large chunk of free memory, which can be used to run other processes.</a:t>
            </a:r>
          </a:p>
          <a:p>
            <a:pPr algn="just" rtl="0" fontAlgn="base"/>
            <a:r>
              <a:rPr lang="en-US" b="0" i="0" dirty="0">
                <a:solidFill>
                  <a:srgbClr val="273239"/>
                </a:solidFill>
                <a:effectLst/>
                <a:latin typeface="Nunito" pitchFamily="2" charset="0"/>
              </a:rPr>
              <a:t>It does that by moving all the processes towards one end of the memory and all the available free space towards the other end of the memory so that it becomes contiguous.</a:t>
            </a:r>
          </a:p>
          <a:p>
            <a:pPr algn="just" rtl="0" fontAlgn="base"/>
            <a:r>
              <a:rPr lang="en-US" b="0" i="0" dirty="0">
                <a:solidFill>
                  <a:srgbClr val="273239"/>
                </a:solidFill>
                <a:effectLst/>
                <a:latin typeface="Nunito" pitchFamily="2" charset="0"/>
              </a:rPr>
              <a:t>It is not always easy to do compaction. Compaction can be done only when the relocation is dynamic and done at execution time. Compaction can not be done when relocation is static and is performed at load time or assembly time.</a:t>
            </a:r>
          </a:p>
        </p:txBody>
      </p:sp>
    </p:spTree>
    <p:extLst>
      <p:ext uri="{BB962C8B-B14F-4D97-AF65-F5344CB8AC3E}">
        <p14:creationId xmlns:p14="http://schemas.microsoft.com/office/powerpoint/2010/main" val="4268898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7B7423C1-AB51-1676-3841-6E19209FD2A7}"/>
              </a:ext>
            </a:extLst>
          </p:cNvPr>
          <p:cNvSpPr txBox="1"/>
          <p:nvPr/>
        </p:nvSpPr>
        <p:spPr>
          <a:xfrm>
            <a:off x="736333" y="909367"/>
            <a:ext cx="10582977"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Purpose of Compaction in Operating System</a:t>
            </a:r>
          </a:p>
          <a:p>
            <a:pPr algn="l" fontAlgn="base"/>
            <a:endParaRPr lang="en-US" b="1" i="0" dirty="0">
              <a:solidFill>
                <a:srgbClr val="273239"/>
              </a:solidFill>
              <a:effectLst/>
              <a:latin typeface="Nunito" pitchFamily="2" charset="0"/>
            </a:endParaRPr>
          </a:p>
          <a:p>
            <a:pPr algn="just" rtl="0" fontAlgn="base"/>
            <a:r>
              <a:rPr lang="en-US" dirty="0">
                <a:solidFill>
                  <a:srgbClr val="273239"/>
                </a:solidFill>
                <a:latin typeface="Nunito" pitchFamily="2" charset="0"/>
              </a:rPr>
              <a:t>While allocating memory to a process, the operating system often faces a problem when there’s a sufficient amount of free space within the memory to satisfy the memory demand of a process. However, the process’s memory request can’t be fulfilled because the free memory available is in a non-contiguous manner, this problem is referred to as external fragmentation. To solve such kinds of problems compaction technique is used.</a:t>
            </a:r>
          </a:p>
          <a:p>
            <a:pPr algn="just"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Issues with Compaction</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Although the compaction technique is very useful in making memory utilization efficient and reduces external fragmentation of memory, the problem with it is that a large amount of time is wasted in the process and during that time the CPU sits idle hence reducing the efficiency of the system.</a:t>
            </a:r>
          </a:p>
        </p:txBody>
      </p:sp>
    </p:spTree>
    <p:extLst>
      <p:ext uri="{BB962C8B-B14F-4D97-AF65-F5344CB8AC3E}">
        <p14:creationId xmlns:p14="http://schemas.microsoft.com/office/powerpoint/2010/main" val="1597385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51836" y="846826"/>
            <a:ext cx="10457848" cy="5632311"/>
          </a:xfrm>
          <a:prstGeom prst="rect">
            <a:avLst/>
          </a:prstGeom>
          <a:noFill/>
        </p:spPr>
        <p:txBody>
          <a:bodyPr wrap="square">
            <a:spAutoFit/>
          </a:bodyPr>
          <a:lstStyle/>
          <a:p>
            <a:r>
              <a:rPr lang="en-US" b="1" i="0" dirty="0">
                <a:solidFill>
                  <a:srgbClr val="3C4852"/>
                </a:solidFill>
                <a:effectLst/>
                <a:latin typeface="Nunito" pitchFamily="2" charset="0"/>
              </a:rPr>
              <a:t>The basic organization of a computer system is the </a:t>
            </a:r>
          </a:p>
          <a:p>
            <a:endParaRPr lang="en-US" b="1" i="0" dirty="0">
              <a:solidFill>
                <a:srgbClr val="3C4852"/>
              </a:solidFill>
              <a:effectLst/>
              <a:latin typeface="Nunito" pitchFamily="2" charset="0"/>
            </a:endParaRPr>
          </a:p>
          <a:p>
            <a:pPr marL="285750" indent="-285750">
              <a:buFont typeface="Arial" panose="020B0604020202020204" pitchFamily="34" charset="0"/>
              <a:buChar char="•"/>
            </a:pPr>
            <a:r>
              <a:rPr lang="en-US" dirty="0">
                <a:solidFill>
                  <a:srgbClr val="3C4852"/>
                </a:solidFill>
                <a:latin typeface="Nunito" pitchFamily="2" charset="0"/>
              </a:rPr>
              <a:t>P</a:t>
            </a:r>
            <a:r>
              <a:rPr lang="en-US" b="0" i="0" dirty="0">
                <a:solidFill>
                  <a:srgbClr val="3C4852"/>
                </a:solidFill>
                <a:effectLst/>
                <a:latin typeface="Nunito" pitchFamily="2" charset="0"/>
              </a:rPr>
              <a:t>rocessing </a:t>
            </a:r>
            <a:r>
              <a:rPr lang="en-US" dirty="0">
                <a:solidFill>
                  <a:srgbClr val="3C4852"/>
                </a:solidFill>
                <a:latin typeface="Nunito" pitchFamily="2" charset="0"/>
              </a:rPr>
              <a:t>U</a:t>
            </a:r>
            <a:r>
              <a:rPr lang="en-US" b="0" i="0" dirty="0">
                <a:solidFill>
                  <a:srgbClr val="3C4852"/>
                </a:solidFill>
                <a:effectLst/>
                <a:latin typeface="Nunito" pitchFamily="2" charset="0"/>
              </a:rPr>
              <a:t>nit, </a:t>
            </a:r>
          </a:p>
          <a:p>
            <a:pPr marL="285750" indent="-285750">
              <a:buFont typeface="Arial" panose="020B0604020202020204" pitchFamily="34" charset="0"/>
              <a:buChar char="•"/>
            </a:pPr>
            <a:r>
              <a:rPr lang="en-US" dirty="0">
                <a:solidFill>
                  <a:srgbClr val="3C4852"/>
                </a:solidFill>
                <a:latin typeface="Nunito" pitchFamily="2" charset="0"/>
              </a:rPr>
              <a:t>M</a:t>
            </a:r>
            <a:r>
              <a:rPr lang="en-US" b="0" i="0" dirty="0">
                <a:solidFill>
                  <a:srgbClr val="3C4852"/>
                </a:solidFill>
                <a:effectLst/>
                <a:latin typeface="Nunito" pitchFamily="2" charset="0"/>
              </a:rPr>
              <a:t>emory Unit (arithmetic unit and the other is a logic unit)</a:t>
            </a:r>
          </a:p>
          <a:p>
            <a:pPr marL="285750" indent="-285750">
              <a:buFont typeface="Arial" panose="020B0604020202020204" pitchFamily="34" charset="0"/>
              <a:buChar char="•"/>
            </a:pPr>
            <a:r>
              <a:rPr lang="en-US" dirty="0">
                <a:solidFill>
                  <a:srgbClr val="3C4852"/>
                </a:solidFill>
                <a:latin typeface="Nunito" pitchFamily="2" charset="0"/>
              </a:rPr>
              <a:t>I</a:t>
            </a:r>
            <a:r>
              <a:rPr lang="en-US" b="0" i="0" dirty="0">
                <a:solidFill>
                  <a:srgbClr val="3C4852"/>
                </a:solidFill>
                <a:effectLst/>
                <a:latin typeface="Nunito" pitchFamily="2" charset="0"/>
              </a:rPr>
              <a:t>nput-Output </a:t>
            </a:r>
            <a:r>
              <a:rPr lang="en-US" dirty="0">
                <a:solidFill>
                  <a:srgbClr val="3C4852"/>
                </a:solidFill>
                <a:latin typeface="Nunito" pitchFamily="2" charset="0"/>
              </a:rPr>
              <a:t>D</a:t>
            </a:r>
            <a:r>
              <a:rPr lang="en-US" b="0" i="0" dirty="0">
                <a:solidFill>
                  <a:srgbClr val="3C4852"/>
                </a:solidFill>
                <a:effectLst/>
                <a:latin typeface="Nunito" pitchFamily="2" charset="0"/>
              </a:rPr>
              <a:t>evices. </a:t>
            </a:r>
          </a:p>
          <a:p>
            <a:pPr marL="285750" indent="-285750">
              <a:buFont typeface="Arial" panose="020B0604020202020204" pitchFamily="34" charset="0"/>
              <a:buChar char="•"/>
            </a:pPr>
            <a:endParaRPr lang="en-US" dirty="0">
              <a:solidFill>
                <a:srgbClr val="3C4852"/>
              </a:solidFill>
              <a:latin typeface="Nunito" pitchFamily="2" charset="0"/>
            </a:endParaRPr>
          </a:p>
          <a:p>
            <a:pPr algn="l" fontAlgn="base"/>
            <a:r>
              <a:rPr lang="en-US" b="1" i="0" dirty="0">
                <a:solidFill>
                  <a:srgbClr val="273239"/>
                </a:solidFill>
                <a:effectLst/>
                <a:latin typeface="Nunito" pitchFamily="2" charset="0"/>
              </a:rPr>
              <a:t>Why are Operating Systems Used?</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Operating System is used as a communication channel between the Computer hardware and the user. It works as an intermediate between System Hardware and End-User. Operating System handles the following responsibilities: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controls all the computer resources.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valuable services to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coordinates the execution of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resources for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an interface (virtual machine) to the user.</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hides the complexity of software.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supports multiple execution modes.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monitors the execution of user programs to prevent errors.</a:t>
            </a:r>
          </a:p>
          <a:p>
            <a:pPr marL="285750" indent="-285750">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2232072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E2E19BA7-9998-BE1C-EF4D-467929075B88}"/>
              </a:ext>
            </a:extLst>
          </p:cNvPr>
          <p:cNvSpPr txBox="1"/>
          <p:nvPr/>
        </p:nvSpPr>
        <p:spPr>
          <a:xfrm>
            <a:off x="750772" y="811501"/>
            <a:ext cx="10703292"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Advantages of Compaction</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Reduces external fragmentation.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Make memory usage efficient.</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Memory becomes contiguous.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Since memory becomes contiguous more processes can be loaded to memory, thereby increasing the scalability of OS.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Fragmentation of the file system can be temporarily removed by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Improves memory utilization as there is less gap between memory blocks.</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 of Compaction</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System efficiency is reduced, and latency is increased.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A huge amount of time is wasted in performing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CPU sits idle for a long time.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Not always easy to perform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may cause deadlocks since it disturbs the memory allocation process.</a:t>
            </a:r>
          </a:p>
        </p:txBody>
      </p:sp>
    </p:spTree>
    <p:extLst>
      <p:ext uri="{BB962C8B-B14F-4D97-AF65-F5344CB8AC3E}">
        <p14:creationId xmlns:p14="http://schemas.microsoft.com/office/powerpoint/2010/main" val="427331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2FCE0D04-9546-997D-34D2-80D346F93378}"/>
              </a:ext>
            </a:extLst>
          </p:cNvPr>
          <p:cNvSpPr txBox="1"/>
          <p:nvPr/>
        </p:nvSpPr>
        <p:spPr>
          <a:xfrm>
            <a:off x="851836" y="979445"/>
            <a:ext cx="10347158" cy="4524315"/>
          </a:xfrm>
          <a:prstGeom prst="rect">
            <a:avLst/>
          </a:prstGeom>
          <a:noFill/>
        </p:spPr>
        <p:txBody>
          <a:bodyPr wrap="square">
            <a:spAutoFit/>
          </a:bodyPr>
          <a:lstStyle/>
          <a:p>
            <a:r>
              <a:rPr lang="en-US" b="0" i="0" dirty="0">
                <a:solidFill>
                  <a:srgbClr val="273239"/>
                </a:solidFill>
                <a:effectLst/>
                <a:latin typeface="Nunito" pitchFamily="2" charset="0"/>
              </a:rPr>
              <a:t>Paging is a memory management scheme that eliminates the need for a </a:t>
            </a:r>
            <a:r>
              <a:rPr lang="en-US" dirty="0">
                <a:solidFill>
                  <a:srgbClr val="273239"/>
                </a:solidFill>
                <a:latin typeface="Nunito" pitchFamily="2" charset="0"/>
              </a:rPr>
              <a:t>contiguous allocation of physical </a:t>
            </a:r>
            <a:r>
              <a:rPr lang="en-US" b="0" i="0" dirty="0">
                <a:solidFill>
                  <a:srgbClr val="273239"/>
                </a:solidFill>
                <a:effectLst/>
                <a:latin typeface="Nunito" pitchFamily="2" charset="0"/>
              </a:rPr>
              <a:t>memory. The process of retrieving processes in the form of pages from the secondary storage into the main memory is known as paging. The basic purpose of paging is to separate each procedure into pages. </a:t>
            </a:r>
            <a:r>
              <a:rPr lang="en-US" b="0" i="0" dirty="0">
                <a:solidFill>
                  <a:srgbClr val="333333"/>
                </a:solidFill>
                <a:effectLst/>
                <a:latin typeface="Nunito" pitchFamily="2" charset="0"/>
              </a:rPr>
              <a:t>The main idea behind the paging is to divide each process in the form of pages. The main memory will also be divided in the form of frames.</a:t>
            </a:r>
          </a:p>
          <a:p>
            <a:endParaRPr lang="en-US" dirty="0">
              <a:solidFill>
                <a:srgbClr val="333333"/>
              </a:solidFill>
              <a:latin typeface="Nunito" pitchFamily="2" charset="0"/>
            </a:endParaRPr>
          </a:p>
          <a:p>
            <a:pPr algn="just" rtl="0" fontAlgn="base"/>
            <a:r>
              <a:rPr lang="en-US" b="0" i="0" dirty="0">
                <a:solidFill>
                  <a:srgbClr val="273239"/>
                </a:solidFill>
                <a:effectLst/>
                <a:latin typeface="Nunito" pitchFamily="2" charset="0"/>
              </a:rPr>
              <a:t>In paging, the physical memory is divided into fixed-size blocks called page frames, which are the same size as the pages used by the process. The process’s logical address space is also divided into fixed-size blocks called pages, which are the same size as the page frames. When a process requests memory, the operating system allocates one or more page frames to the process and maps the process’s logical pages to the physical page frames.</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The mapping between logical pages and physical page frames is maintained by the page table, which is used by the memory management unit to translate logical addresses into physical addresses. The page table maps each logical page number to a physical page frame number.</a:t>
            </a:r>
          </a:p>
          <a:p>
            <a:endParaRPr lang="en-US" dirty="0">
              <a:latin typeface="Nunito" pitchFamily="2" charset="0"/>
            </a:endParaRPr>
          </a:p>
        </p:txBody>
      </p:sp>
    </p:spTree>
    <p:extLst>
      <p:ext uri="{BB962C8B-B14F-4D97-AF65-F5344CB8AC3E}">
        <p14:creationId xmlns:p14="http://schemas.microsoft.com/office/powerpoint/2010/main" val="554674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4" name="TextBox 3">
            <a:extLst>
              <a:ext uri="{FF2B5EF4-FFF2-40B4-BE49-F238E27FC236}">
                <a16:creationId xmlns:a16="http://schemas.microsoft.com/office/drawing/2014/main" id="{9DB06747-F169-B2CE-F6F7-D8C4370F2186}"/>
              </a:ext>
            </a:extLst>
          </p:cNvPr>
          <p:cNvSpPr txBox="1"/>
          <p:nvPr/>
        </p:nvSpPr>
        <p:spPr>
          <a:xfrm>
            <a:off x="723820" y="778719"/>
            <a:ext cx="10495868" cy="2862322"/>
          </a:xfrm>
          <a:prstGeom prst="rect">
            <a:avLst/>
          </a:prstGeom>
          <a:noFill/>
        </p:spPr>
        <p:txBody>
          <a:bodyPr wrap="square">
            <a:spAutoFit/>
          </a:bodyPr>
          <a:lstStyle/>
          <a:p>
            <a:pPr algn="just" rtl="0" fontAlgn="base"/>
            <a:r>
              <a:rPr lang="en-US" b="0" i="0" dirty="0">
                <a:solidFill>
                  <a:srgbClr val="273239"/>
                </a:solidFill>
                <a:effectLst/>
                <a:latin typeface="Nunito" pitchFamily="2" charset="0"/>
              </a:rPr>
              <a:t>A </a:t>
            </a:r>
            <a:r>
              <a:rPr lang="en-US" b="1" i="0" dirty="0">
                <a:solidFill>
                  <a:srgbClr val="273239"/>
                </a:solidFill>
                <a:effectLst/>
                <a:latin typeface="Nunito" pitchFamily="2" charset="0"/>
              </a:rPr>
              <a:t>Page Table</a:t>
            </a:r>
            <a:r>
              <a:rPr lang="en-US" b="0" i="0" dirty="0">
                <a:solidFill>
                  <a:srgbClr val="273239"/>
                </a:solidFill>
                <a:effectLst/>
                <a:latin typeface="Nunito" pitchFamily="2" charset="0"/>
              </a:rPr>
              <a:t> is a data structure used by the operating system to keep track of the mapping between virtual addresses used by a process and the corresponding physical addresses in the system’s memory.</a:t>
            </a:r>
          </a:p>
          <a:p>
            <a:pPr algn="just" rtl="0" fontAlgn="base"/>
            <a:r>
              <a:rPr lang="en-US" b="0" i="0" dirty="0">
                <a:solidFill>
                  <a:srgbClr val="273239"/>
                </a:solidFill>
                <a:effectLst/>
                <a:latin typeface="Nunito" pitchFamily="2" charset="0"/>
              </a:rPr>
              <a:t>A Page Table Entry (PTE) is an entry in the Page Table that stores information about a particular page of memory. Each PTE contains information such as the physical address of the page in memory, whether the page is present in memory or not, whether it is writable or not, and other access permissions.</a:t>
            </a:r>
          </a:p>
          <a:p>
            <a:pPr algn="just" rtl="0" fontAlgn="base"/>
            <a:r>
              <a:rPr lang="en-US" b="0" i="0" dirty="0">
                <a:solidFill>
                  <a:srgbClr val="273239"/>
                </a:solidFill>
                <a:effectLst/>
                <a:latin typeface="Nunito" pitchFamily="2" charset="0"/>
              </a:rPr>
              <a:t>The size and format of a PTE can vary depending on the architecture of the system and the operating system used. In general, a PTE contains enough information to allow the operating system to manage memory efficiently and protect the system from malicious or accidental access to memory.</a:t>
            </a:r>
          </a:p>
        </p:txBody>
      </p:sp>
      <p:pic>
        <p:nvPicPr>
          <p:cNvPr id="30722" name="Picture 2" descr="Page Table Entry">
            <a:extLst>
              <a:ext uri="{FF2B5EF4-FFF2-40B4-BE49-F238E27FC236}">
                <a16:creationId xmlns:a16="http://schemas.microsoft.com/office/drawing/2014/main" id="{EAAD6281-F003-081C-9493-E48E4A65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86" y="3709125"/>
            <a:ext cx="10325902" cy="237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01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FF110C35-9A35-C895-E946-D209513785FB}"/>
              </a:ext>
            </a:extLst>
          </p:cNvPr>
          <p:cNvSpPr txBox="1"/>
          <p:nvPr/>
        </p:nvSpPr>
        <p:spPr>
          <a:xfrm>
            <a:off x="733044" y="867769"/>
            <a:ext cx="10725912" cy="3416320"/>
          </a:xfrm>
          <a:prstGeom prst="rect">
            <a:avLst/>
          </a:prstGeom>
          <a:noFill/>
        </p:spPr>
        <p:txBody>
          <a:bodyPr wrap="square">
            <a:spAutoFit/>
          </a:bodyPr>
          <a:lstStyle/>
          <a:p>
            <a:pPr fontAlgn="base"/>
            <a:r>
              <a:rPr lang="en-US" b="1" dirty="0">
                <a:effectLst/>
                <a:latin typeface="Nunito" pitchFamily="2" charset="0"/>
              </a:rPr>
              <a:t>What is an Inverted Page Table?</a:t>
            </a:r>
          </a:p>
          <a:p>
            <a:pPr fontAlgn="base"/>
            <a:endParaRPr lang="en-US" b="1" dirty="0">
              <a:effectLst/>
              <a:latin typeface="Nunito" pitchFamily="2" charset="0"/>
            </a:endParaRPr>
          </a:p>
          <a:p>
            <a:pPr algn="just" rtl="0" fontAlgn="base"/>
            <a:r>
              <a:rPr lang="en-US" dirty="0">
                <a:effectLst/>
                <a:latin typeface="Nunito" pitchFamily="2" charset="0"/>
              </a:rPr>
              <a:t>In an operating system that uses virtual memo</a:t>
            </a:r>
            <a:r>
              <a:rPr lang="en-US" dirty="0">
                <a:latin typeface="Nunito" pitchFamily="2" charset="0"/>
              </a:rPr>
              <a:t>ry, an Inverted Page Table (IPT) is </a:t>
            </a:r>
            <a:r>
              <a:rPr lang="en-US" dirty="0">
                <a:effectLst/>
                <a:latin typeface="Nunito" pitchFamily="2" charset="0"/>
              </a:rPr>
              <a:t>a data structure used to map physical memory pages to virtual memory pages. Unlike a traditional Page Table, which is a per-process data structure, an IPT is a system-wide data structure that contains an entry for each physical page in memory.</a:t>
            </a:r>
          </a:p>
          <a:p>
            <a:pPr algn="just" rtl="0" fontAlgn="base"/>
            <a:r>
              <a:rPr lang="en-US" dirty="0">
                <a:effectLst/>
                <a:latin typeface="Nunito" pitchFamily="2" charset="0"/>
              </a:rPr>
              <a:t>An alternate approach is to use the </a:t>
            </a:r>
            <a:r>
              <a:rPr lang="en-US" b="1" dirty="0">
                <a:effectLst/>
                <a:latin typeface="Nunito" pitchFamily="2" charset="0"/>
              </a:rPr>
              <a:t>Inverted Page Table</a:t>
            </a:r>
            <a:r>
              <a:rPr lang="en-US" dirty="0">
                <a:effectLst/>
                <a:latin typeface="Nunito" pitchFamily="2" charset="0"/>
              </a:rPr>
              <a:t> structure that consists of a one-page table entry for every frame of the main memory. So the number of page table entries in the Inverted Page Table reduces to the number of frames in physical memory and a single page table is used to represent the paging information of all the processes.</a:t>
            </a:r>
          </a:p>
          <a:p>
            <a:br>
              <a:rPr lang="en-US" dirty="0">
                <a:effectLst/>
                <a:latin typeface="Nunito" pitchFamily="2" charset="0"/>
              </a:rPr>
            </a:br>
            <a:endParaRPr lang="en-US" dirty="0">
              <a:latin typeface="Nunito" pitchFamily="2" charset="0"/>
            </a:endParaRPr>
          </a:p>
        </p:txBody>
      </p:sp>
    </p:spTree>
    <p:extLst>
      <p:ext uri="{BB962C8B-B14F-4D97-AF65-F5344CB8AC3E}">
        <p14:creationId xmlns:p14="http://schemas.microsoft.com/office/powerpoint/2010/main" val="1957363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F7859C09-B004-0288-D0F2-303089771627}"/>
              </a:ext>
            </a:extLst>
          </p:cNvPr>
          <p:cNvSpPr txBox="1"/>
          <p:nvPr/>
        </p:nvSpPr>
        <p:spPr>
          <a:xfrm>
            <a:off x="758952" y="843677"/>
            <a:ext cx="10533888"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Segmentation in Operating System</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 process is divided into Segments. The chunks that a program is divided into which are not necessarily all of the exact sizes are called segments. Segmentation gives the user’s view of the process which paging does not provide. Here the user’s view is mapped to physical memory.</a:t>
            </a:r>
          </a:p>
          <a:p>
            <a:pPr algn="just" rtl="0"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Types of Segmentation in Operating Systems</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Virtual Memory Segmentation:</a:t>
            </a:r>
            <a:r>
              <a:rPr lang="en-US" b="0" i="0" dirty="0">
                <a:solidFill>
                  <a:srgbClr val="273239"/>
                </a:solidFill>
                <a:effectLst/>
                <a:latin typeface="Nunito" pitchFamily="2" charset="0"/>
              </a:rPr>
              <a:t> Each process is divided into several segments, but the segmentation is not done all at once. This segmentation may or may not take place at the run time of the program.</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Simple Segmentation:</a:t>
            </a:r>
            <a:r>
              <a:rPr lang="en-US" b="0" i="0" dirty="0">
                <a:solidFill>
                  <a:srgbClr val="273239"/>
                </a:solidFill>
                <a:effectLst/>
                <a:latin typeface="Nunito" pitchFamily="2" charset="0"/>
              </a:rPr>
              <a:t> Each process is divided into several segments, all of which are loaded into memory at run time, though not necessarily contiguously</a:t>
            </a:r>
          </a:p>
          <a:p>
            <a:pPr algn="l" fontAlgn="base">
              <a:buFont typeface="Arial" panose="020B0604020202020204" pitchFamily="34" charset="0"/>
              <a:buChar char="•"/>
            </a:pPr>
            <a:endParaRPr lang="en-US" dirty="0">
              <a:solidFill>
                <a:srgbClr val="273239"/>
              </a:solidFill>
              <a:latin typeface="Nunito" pitchFamily="2" charset="0"/>
            </a:endParaRPr>
          </a:p>
          <a:p>
            <a:pPr fontAlgn="base"/>
            <a:r>
              <a:rPr lang="en-US" b="0" i="0" dirty="0">
                <a:solidFill>
                  <a:srgbClr val="273239"/>
                </a:solidFill>
                <a:effectLst/>
                <a:latin typeface="Nunito" pitchFamily="2" charset="0"/>
              </a:rPr>
              <a:t>There is no simple relationship between logical addresses and physical addresses in segmentation. A table stores the information about all such segments and is called a Segment Table.</a:t>
            </a:r>
            <a:endParaRPr lang="en-US" dirty="0">
              <a:latin typeface="Nunito" pitchFamily="2" charset="0"/>
            </a:endParaRPr>
          </a:p>
          <a:p>
            <a:pPr algn="l" fontAlgn="base">
              <a:buFont typeface="Arial" panose="020B0604020202020204" pitchFamily="34" charset="0"/>
              <a:buChar char="•"/>
            </a:pPr>
            <a:endParaRPr lang="en-US" b="0" i="0" dirty="0">
              <a:solidFill>
                <a:srgbClr val="273239"/>
              </a:solidFill>
              <a:effectLst/>
              <a:latin typeface="var(--font-secondary)"/>
            </a:endParaRPr>
          </a:p>
        </p:txBody>
      </p:sp>
    </p:spTree>
    <p:extLst>
      <p:ext uri="{BB962C8B-B14F-4D97-AF65-F5344CB8AC3E}">
        <p14:creationId xmlns:p14="http://schemas.microsoft.com/office/powerpoint/2010/main" val="2682189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65FD06F8-B609-D17F-D8BF-CE164CC05657}"/>
              </a:ext>
            </a:extLst>
          </p:cNvPr>
          <p:cNvSpPr txBox="1"/>
          <p:nvPr/>
        </p:nvSpPr>
        <p:spPr>
          <a:xfrm>
            <a:off x="713613" y="712755"/>
            <a:ext cx="10764774" cy="2585323"/>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 Segment Table?</a:t>
            </a:r>
          </a:p>
          <a:p>
            <a:pPr algn="l" rtl="0" fontAlgn="base"/>
            <a:r>
              <a:rPr lang="en-US" b="0" i="0" dirty="0">
                <a:solidFill>
                  <a:srgbClr val="273239"/>
                </a:solidFill>
                <a:effectLst/>
                <a:latin typeface="Nunito" pitchFamily="2" charset="0"/>
              </a:rPr>
              <a:t>It maps a two-dimensional Logical address into a one-dimensional Physical address.</a:t>
            </a:r>
          </a:p>
          <a:p>
            <a:pPr algn="l" rtl="0" fontAlgn="base"/>
            <a:r>
              <a:rPr lang="en-US" b="0" i="0" dirty="0">
                <a:solidFill>
                  <a:srgbClr val="273239"/>
                </a:solidFill>
                <a:effectLst/>
                <a:latin typeface="Nunito" pitchFamily="2" charset="0"/>
              </a:rPr>
              <a:t> It’s each table entry has:</a:t>
            </a:r>
          </a:p>
          <a:p>
            <a:pPr algn="l" fontAlgn="base">
              <a:buFont typeface="Arial" panose="020B0604020202020204" pitchFamily="34" charset="0"/>
              <a:buChar char="•"/>
            </a:pPr>
            <a:r>
              <a:rPr lang="en-US" b="1" i="0" dirty="0">
                <a:solidFill>
                  <a:srgbClr val="273239"/>
                </a:solidFill>
                <a:effectLst/>
                <a:latin typeface="Nunito" pitchFamily="2" charset="0"/>
              </a:rPr>
              <a:t>Base Address: </a:t>
            </a:r>
          </a:p>
          <a:p>
            <a:pPr algn="l" fontAlgn="base"/>
            <a:r>
              <a:rPr lang="en-US" b="0" i="0" dirty="0">
                <a:solidFill>
                  <a:srgbClr val="273239"/>
                </a:solidFill>
                <a:effectLst/>
                <a:latin typeface="Nunito" pitchFamily="2" charset="0"/>
              </a:rPr>
              <a:t>It</a:t>
            </a:r>
            <a:r>
              <a:rPr lang="en-US" b="1" i="0" dirty="0">
                <a:solidFill>
                  <a:srgbClr val="273239"/>
                </a:solidFill>
                <a:effectLst/>
                <a:latin typeface="Nunito" pitchFamily="2" charset="0"/>
              </a:rPr>
              <a:t> </a:t>
            </a:r>
            <a:r>
              <a:rPr lang="en-US" b="0" i="0" dirty="0">
                <a:solidFill>
                  <a:srgbClr val="273239"/>
                </a:solidFill>
                <a:effectLst/>
                <a:latin typeface="Nunito" pitchFamily="2" charset="0"/>
              </a:rPr>
              <a:t>contains the starting physical address </a:t>
            </a:r>
          </a:p>
          <a:p>
            <a:pPr algn="l" fontAlgn="base"/>
            <a:r>
              <a:rPr lang="en-US" b="0" i="0" dirty="0">
                <a:solidFill>
                  <a:srgbClr val="273239"/>
                </a:solidFill>
                <a:effectLst/>
                <a:latin typeface="Nunito" pitchFamily="2" charset="0"/>
              </a:rPr>
              <a:t>where the segments reside in memory.</a:t>
            </a:r>
          </a:p>
          <a:p>
            <a:pPr algn="l" fontAlgn="base">
              <a:buFont typeface="Arial" panose="020B0604020202020204" pitchFamily="34" charset="0"/>
              <a:buChar char="•"/>
            </a:pPr>
            <a:r>
              <a:rPr lang="en-US" b="1" i="0" dirty="0">
                <a:solidFill>
                  <a:srgbClr val="273239"/>
                </a:solidFill>
                <a:effectLst/>
                <a:latin typeface="Nunito" pitchFamily="2" charset="0"/>
              </a:rPr>
              <a:t>Segment Limit: </a:t>
            </a:r>
            <a:r>
              <a:rPr lang="en-US" b="0" i="0" dirty="0">
                <a:solidFill>
                  <a:srgbClr val="273239"/>
                </a:solidFill>
                <a:effectLst/>
                <a:latin typeface="Nunito" pitchFamily="2" charset="0"/>
              </a:rPr>
              <a:t> </a:t>
            </a:r>
            <a:endParaRPr lang="en-US" dirty="0">
              <a:solidFill>
                <a:srgbClr val="273239"/>
              </a:solidFill>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Also known as segment offset. </a:t>
            </a:r>
          </a:p>
          <a:p>
            <a:pPr algn="l" fontAlgn="base"/>
            <a:r>
              <a:rPr lang="en-US" b="0" i="0" dirty="0">
                <a:solidFill>
                  <a:srgbClr val="273239"/>
                </a:solidFill>
                <a:effectLst/>
                <a:latin typeface="Nunito" pitchFamily="2" charset="0"/>
              </a:rPr>
              <a:t>It specifies the length of the segment.</a:t>
            </a:r>
          </a:p>
        </p:txBody>
      </p:sp>
      <p:sp>
        <p:nvSpPr>
          <p:cNvPr id="4" name="AutoShape 2" descr="Segmentation">
            <a:extLst>
              <a:ext uri="{FF2B5EF4-FFF2-40B4-BE49-F238E27FC236}">
                <a16:creationId xmlns:a16="http://schemas.microsoft.com/office/drawing/2014/main" id="{CFEE94FD-133F-A054-FF9A-A09CC3F148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7FF9CE9C-291A-C5CD-6045-EB768E5CC91F}"/>
              </a:ext>
            </a:extLst>
          </p:cNvPr>
          <p:cNvPicPr>
            <a:picLocks noChangeAspect="1"/>
          </p:cNvPicPr>
          <p:nvPr/>
        </p:nvPicPr>
        <p:blipFill>
          <a:blip r:embed="rId3"/>
          <a:stretch>
            <a:fillRect/>
          </a:stretch>
        </p:blipFill>
        <p:spPr>
          <a:xfrm>
            <a:off x="4919472" y="1316737"/>
            <a:ext cx="6455664" cy="4742862"/>
          </a:xfrm>
          <a:prstGeom prst="rect">
            <a:avLst/>
          </a:prstGeom>
        </p:spPr>
      </p:pic>
    </p:spTree>
    <p:extLst>
      <p:ext uri="{BB962C8B-B14F-4D97-AF65-F5344CB8AC3E}">
        <p14:creationId xmlns:p14="http://schemas.microsoft.com/office/powerpoint/2010/main" val="2033840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695947C0-A5DF-703F-821F-AD0B3336445C}"/>
              </a:ext>
            </a:extLst>
          </p:cNvPr>
          <p:cNvSpPr txBox="1"/>
          <p:nvPr/>
        </p:nvSpPr>
        <p:spPr>
          <a:xfrm>
            <a:off x="696388" y="770971"/>
            <a:ext cx="10505012" cy="5078313"/>
          </a:xfrm>
          <a:prstGeom prst="rect">
            <a:avLst/>
          </a:prstGeom>
          <a:noFill/>
        </p:spPr>
        <p:txBody>
          <a:bodyPr wrap="square">
            <a:spAutoFit/>
          </a:bodyPr>
          <a:lstStyle/>
          <a:p>
            <a:pPr algn="l"/>
            <a:r>
              <a:rPr lang="en-US" b="1" i="0" dirty="0">
                <a:solidFill>
                  <a:srgbClr val="000000"/>
                </a:solidFill>
                <a:effectLst/>
                <a:latin typeface="Nunito" pitchFamily="2" charset="0"/>
              </a:rPr>
              <a:t>What is a dirty bit?</a:t>
            </a:r>
          </a:p>
          <a:p>
            <a:pPr algn="l"/>
            <a:r>
              <a:rPr lang="en-US" b="0" i="0" dirty="0">
                <a:solidFill>
                  <a:srgbClr val="000000"/>
                </a:solidFill>
                <a:effectLst/>
                <a:latin typeface="Nunito" pitchFamily="2" charset="0"/>
              </a:rPr>
              <a:t>A dirty bit, also known as a modified bit or write bit, is a flag that is used in computer systems to indicate whether a particular memory address or disk block has been modified since it was last written to. It is an important concept in computer science and plays a crucial role in various areas such as caching, virtual memory management, and file system operations.</a:t>
            </a:r>
          </a:p>
          <a:p>
            <a:pPr algn="l"/>
            <a:endParaRPr lang="en-US" b="0" i="0" dirty="0">
              <a:solidFill>
                <a:srgbClr val="000000"/>
              </a:solidFill>
              <a:effectLst/>
              <a:latin typeface="Nunito" pitchFamily="2" charset="0"/>
            </a:endParaRPr>
          </a:p>
          <a:p>
            <a:pPr algn="l"/>
            <a:r>
              <a:rPr lang="en-US" b="1" i="0" dirty="0">
                <a:solidFill>
                  <a:srgbClr val="000000"/>
                </a:solidFill>
                <a:effectLst/>
                <a:latin typeface="Nunito" pitchFamily="2" charset="0"/>
              </a:rPr>
              <a:t>How does the dirty bit work?</a:t>
            </a:r>
          </a:p>
          <a:p>
            <a:pPr algn="l"/>
            <a:r>
              <a:rPr lang="en-US" b="0" i="0" dirty="0">
                <a:solidFill>
                  <a:srgbClr val="000000"/>
                </a:solidFill>
                <a:effectLst/>
                <a:latin typeface="Nunito" pitchFamily="2" charset="0"/>
              </a:rPr>
              <a:t>When a process modifies a memory address or writes data to a disk block, the dirty bit for that address or block indicates it has been changed. This allows the system to keep track of which portions of memory or disk need to be saved or written back to secondary storage when resources become scarce or when a shutdown occurs. The dirty bit is typically stored alongside other bits in a control or metadata structure associated with the memory address or disk block.</a:t>
            </a:r>
          </a:p>
          <a:p>
            <a:pPr algn="l"/>
            <a:endParaRPr lang="en-US" dirty="0">
              <a:solidFill>
                <a:srgbClr val="000000"/>
              </a:solidFill>
              <a:latin typeface="Nunito" pitchFamily="2" charset="0"/>
            </a:endParaRPr>
          </a:p>
          <a:p>
            <a:pPr algn="l"/>
            <a:r>
              <a:rPr lang="en-US" b="1" i="0" dirty="0">
                <a:effectLst/>
                <a:latin typeface="Nunito" pitchFamily="2" charset="0"/>
              </a:rPr>
              <a:t>What Is Reentrant Code?</a:t>
            </a:r>
          </a:p>
          <a:p>
            <a:pPr algn="l"/>
            <a:r>
              <a:rPr lang="en-US" b="0" i="0" dirty="0">
                <a:effectLst/>
                <a:latin typeface="Nunito" pitchFamily="2" charset="0"/>
              </a:rPr>
              <a:t>Reentrant (multi-instance) code is a reusable routine that multiple programs can invoke, interrupt, and reinvoke simultaneously. When you want to reuse code, but associate each instance of the shared code with unique, preserved data, use reentrant code.</a:t>
            </a:r>
          </a:p>
          <a:p>
            <a:pPr algn="l"/>
            <a:endParaRPr lang="en-US" b="0" i="0" dirty="0">
              <a:solidFill>
                <a:srgbClr val="000000"/>
              </a:solidFill>
              <a:effectLst/>
              <a:latin typeface="Nunito" pitchFamily="2" charset="0"/>
            </a:endParaRPr>
          </a:p>
        </p:txBody>
      </p:sp>
    </p:spTree>
    <p:extLst>
      <p:ext uri="{BB962C8B-B14F-4D97-AF65-F5344CB8AC3E}">
        <p14:creationId xmlns:p14="http://schemas.microsoft.com/office/powerpoint/2010/main" val="327277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id="{A2AC65FC-5997-FE8C-AAF4-033A36B6F99E}"/>
              </a:ext>
            </a:extLst>
          </p:cNvPr>
          <p:cNvSpPr txBox="1"/>
          <p:nvPr/>
        </p:nvSpPr>
        <p:spPr>
          <a:xfrm>
            <a:off x="851836" y="777901"/>
            <a:ext cx="10395284" cy="1754326"/>
          </a:xfrm>
          <a:prstGeom prst="rect">
            <a:avLst/>
          </a:prstGeom>
          <a:noFill/>
        </p:spPr>
        <p:txBody>
          <a:bodyPr wrap="square">
            <a:spAutoFit/>
          </a:bodyPr>
          <a:lstStyle/>
          <a:p>
            <a:r>
              <a:rPr lang="en-US" b="1" i="0" dirty="0">
                <a:solidFill>
                  <a:srgbClr val="292929"/>
                </a:solidFill>
                <a:effectLst/>
                <a:latin typeface="Nunito" pitchFamily="2" charset="0"/>
              </a:rPr>
              <a:t>CPU Throttling</a:t>
            </a:r>
          </a:p>
          <a:p>
            <a:endParaRPr lang="en-US" b="1" i="0" dirty="0">
              <a:solidFill>
                <a:srgbClr val="292929"/>
              </a:solidFill>
              <a:effectLst/>
              <a:latin typeface="Nunito" pitchFamily="2" charset="0"/>
            </a:endParaRPr>
          </a:p>
          <a:p>
            <a:r>
              <a:rPr lang="en-US" b="0" i="0" dirty="0">
                <a:solidFill>
                  <a:srgbClr val="292929"/>
                </a:solidFill>
                <a:effectLst/>
                <a:latin typeface="Nunito" pitchFamily="2" charset="0"/>
              </a:rPr>
              <a:t>Adjusting the clock speed of the CPU. Also called "dynamic frequency scaling," CPU throttling is commonly used to automatically slow down the computer when possible to use less energy and conserve battery, especially in laptops. CPU throttling can also be adjusted manually to make the system quieter because the fan can then run slower.</a:t>
            </a:r>
            <a:endParaRPr lang="en-US" dirty="0">
              <a:latin typeface="Nunito" pitchFamily="2" charset="0"/>
            </a:endParaRPr>
          </a:p>
        </p:txBody>
      </p:sp>
    </p:spTree>
    <p:extLst>
      <p:ext uri="{BB962C8B-B14F-4D97-AF65-F5344CB8AC3E}">
        <p14:creationId xmlns:p14="http://schemas.microsoft.com/office/powerpoint/2010/main" val="152500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pic>
        <p:nvPicPr>
          <p:cNvPr id="1028" name="Picture 4">
            <a:extLst>
              <a:ext uri="{FF2B5EF4-FFF2-40B4-BE49-F238E27FC236}">
                <a16:creationId xmlns:a16="http://schemas.microsoft.com/office/drawing/2014/main" id="{2822E828-1020-83FB-DD3B-00E16F798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4" t="5349" r="2057" b="2080"/>
          <a:stretch/>
        </p:blipFill>
        <p:spPr bwMode="auto">
          <a:xfrm>
            <a:off x="2156057" y="974418"/>
            <a:ext cx="8537609" cy="490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17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pic>
        <p:nvPicPr>
          <p:cNvPr id="3" name="Picture 2">
            <a:extLst>
              <a:ext uri="{FF2B5EF4-FFF2-40B4-BE49-F238E27FC236}">
                <a16:creationId xmlns:a16="http://schemas.microsoft.com/office/drawing/2014/main" id="{FF4B1419-A236-D2B9-E589-0E902C958878}"/>
              </a:ext>
            </a:extLst>
          </p:cNvPr>
          <p:cNvPicPr>
            <a:picLocks noChangeAspect="1"/>
          </p:cNvPicPr>
          <p:nvPr/>
        </p:nvPicPr>
        <p:blipFill>
          <a:blip r:embed="rId3"/>
          <a:stretch>
            <a:fillRect/>
          </a:stretch>
        </p:blipFill>
        <p:spPr>
          <a:xfrm>
            <a:off x="4783756" y="1337970"/>
            <a:ext cx="2202956" cy="4182059"/>
          </a:xfrm>
          <a:prstGeom prst="rect">
            <a:avLst/>
          </a:prstGeom>
        </p:spPr>
      </p:pic>
      <p:pic>
        <p:nvPicPr>
          <p:cNvPr id="5" name="Picture 4">
            <a:extLst>
              <a:ext uri="{FF2B5EF4-FFF2-40B4-BE49-F238E27FC236}">
                <a16:creationId xmlns:a16="http://schemas.microsoft.com/office/drawing/2014/main" id="{2084B4F2-5BB4-500D-437F-B13FA6056684}"/>
              </a:ext>
            </a:extLst>
          </p:cNvPr>
          <p:cNvPicPr>
            <a:picLocks noChangeAspect="1"/>
          </p:cNvPicPr>
          <p:nvPr/>
        </p:nvPicPr>
        <p:blipFill>
          <a:blip r:embed="rId4"/>
          <a:stretch>
            <a:fillRect/>
          </a:stretch>
        </p:blipFill>
        <p:spPr>
          <a:xfrm>
            <a:off x="7569809" y="1337970"/>
            <a:ext cx="3000794" cy="3096057"/>
          </a:xfrm>
          <a:prstGeom prst="rect">
            <a:avLst/>
          </a:prstGeom>
        </p:spPr>
      </p:pic>
      <p:pic>
        <p:nvPicPr>
          <p:cNvPr id="7" name="Picture 6">
            <a:extLst>
              <a:ext uri="{FF2B5EF4-FFF2-40B4-BE49-F238E27FC236}">
                <a16:creationId xmlns:a16="http://schemas.microsoft.com/office/drawing/2014/main" id="{3A71E6AB-81A4-3252-040B-160D3757D94F}"/>
              </a:ext>
            </a:extLst>
          </p:cNvPr>
          <p:cNvPicPr>
            <a:picLocks noChangeAspect="1"/>
          </p:cNvPicPr>
          <p:nvPr/>
        </p:nvPicPr>
        <p:blipFill>
          <a:blip r:embed="rId5"/>
          <a:stretch>
            <a:fillRect/>
          </a:stretch>
        </p:blipFill>
        <p:spPr>
          <a:xfrm>
            <a:off x="718387" y="3429000"/>
            <a:ext cx="5377613" cy="2634030"/>
          </a:xfrm>
          <a:prstGeom prst="rect">
            <a:avLst/>
          </a:prstGeom>
        </p:spPr>
      </p:pic>
    </p:spTree>
    <p:extLst>
      <p:ext uri="{BB962C8B-B14F-4D97-AF65-F5344CB8AC3E}">
        <p14:creationId xmlns:p14="http://schemas.microsoft.com/office/powerpoint/2010/main" val="317300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Components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6997567" y="800564"/>
            <a:ext cx="4085924" cy="337335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Process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File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Network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Main Memory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Secondary Storage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I/O Device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Security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Command Interpreter System</a:t>
            </a:r>
          </a:p>
        </p:txBody>
      </p:sp>
      <p:pic>
        <p:nvPicPr>
          <p:cNvPr id="2" name="Picture 2" descr="Components of Operating System">
            <a:extLst>
              <a:ext uri="{FF2B5EF4-FFF2-40B4-BE49-F238E27FC236}">
                <a16:creationId xmlns:a16="http://schemas.microsoft.com/office/drawing/2014/main" id="{7568C731-84EF-F61C-50EA-B0A092C1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00564"/>
            <a:ext cx="5889056" cy="525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00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118A46D2-EB5C-A24E-2163-89622B8C3F04}"/>
              </a:ext>
            </a:extLst>
          </p:cNvPr>
          <p:cNvSpPr txBox="1"/>
          <p:nvPr/>
        </p:nvSpPr>
        <p:spPr>
          <a:xfrm>
            <a:off x="779646" y="734546"/>
            <a:ext cx="10616665" cy="5355312"/>
          </a:xfrm>
          <a:prstGeom prst="rect">
            <a:avLst/>
          </a:prstGeom>
          <a:noFill/>
        </p:spPr>
        <p:txBody>
          <a:bodyPr wrap="square">
            <a:spAutoFit/>
          </a:bodyPr>
          <a:lstStyle/>
          <a:p>
            <a:pPr algn="just"/>
            <a:r>
              <a:rPr lang="en-US" b="1" i="0" dirty="0">
                <a:effectLst/>
                <a:latin typeface="erdana"/>
              </a:rPr>
              <a:t>Partitioning Algorithms</a:t>
            </a:r>
          </a:p>
          <a:p>
            <a:pPr algn="just"/>
            <a:r>
              <a:rPr lang="en-US" b="0" i="0" dirty="0">
                <a:solidFill>
                  <a:srgbClr val="333333"/>
                </a:solidFill>
                <a:effectLst/>
                <a:latin typeface="inter-regular"/>
              </a:rPr>
              <a:t>Various algorithms are implemented by the Operating System to find out the holes in the linked list and allocate them to the processes.</a:t>
            </a:r>
          </a:p>
          <a:p>
            <a:pPr algn="just"/>
            <a:endParaRPr lang="en-US" dirty="0">
              <a:solidFill>
                <a:srgbClr val="333333"/>
              </a:solidFill>
              <a:latin typeface="inter-regular"/>
            </a:endParaRPr>
          </a:p>
          <a:p>
            <a:pPr algn="just"/>
            <a:r>
              <a:rPr lang="en-US" b="1" i="0" dirty="0">
                <a:solidFill>
                  <a:srgbClr val="333333"/>
                </a:solidFill>
                <a:effectLst/>
                <a:latin typeface="inter-bold"/>
              </a:rPr>
              <a:t>First Fit Algorithm</a:t>
            </a:r>
            <a:endParaRPr lang="en-US" b="1" i="0" dirty="0">
              <a:solidFill>
                <a:srgbClr val="333333"/>
              </a:solidFill>
              <a:effectLst/>
              <a:latin typeface="inter-regular"/>
            </a:endParaRPr>
          </a:p>
          <a:p>
            <a:pPr algn="just"/>
            <a:r>
              <a:rPr lang="en-US" b="0" i="0" dirty="0">
                <a:solidFill>
                  <a:srgbClr val="333333"/>
                </a:solidFill>
                <a:effectLst/>
                <a:latin typeface="inter-regular"/>
              </a:rPr>
              <a:t>First Fit algorithm scans the linked list and whenever it finds the first big enough hole to store a process, it stops scanning and loads the process into that hole. </a:t>
            </a:r>
            <a:endParaRPr lang="en-US" b="1" dirty="0">
              <a:solidFill>
                <a:srgbClr val="333333"/>
              </a:solidFill>
              <a:latin typeface="inter-regular"/>
            </a:endParaRPr>
          </a:p>
          <a:p>
            <a:pPr algn="just"/>
            <a:endParaRPr lang="en-US" b="1" i="0" dirty="0">
              <a:solidFill>
                <a:srgbClr val="333333"/>
              </a:solidFill>
              <a:effectLst/>
              <a:latin typeface="inter-regular"/>
            </a:endParaRPr>
          </a:p>
          <a:p>
            <a:pPr algn="just"/>
            <a:r>
              <a:rPr lang="en-US" b="1" i="0" dirty="0">
                <a:solidFill>
                  <a:srgbClr val="333333"/>
                </a:solidFill>
                <a:effectLst/>
                <a:latin typeface="inter-bold"/>
              </a:rPr>
              <a:t>Next Fit Algorithm</a:t>
            </a:r>
            <a:endParaRPr lang="en-US" b="1" dirty="0">
              <a:solidFill>
                <a:srgbClr val="333333"/>
              </a:solidFill>
              <a:latin typeface="inter-regular"/>
            </a:endParaRPr>
          </a:p>
          <a:p>
            <a:pPr algn="just"/>
            <a:r>
              <a:rPr lang="en-US" b="0" i="0" dirty="0">
                <a:solidFill>
                  <a:srgbClr val="333333"/>
                </a:solidFill>
                <a:effectLst/>
                <a:latin typeface="inter-regular"/>
              </a:rPr>
              <a:t>The next Fit algorithm is similar to the First Fit algorithm except for the fact that the next fit scans the linked list from the node where it previously allocated a hole.</a:t>
            </a:r>
          </a:p>
          <a:p>
            <a:pPr algn="just"/>
            <a:endParaRPr lang="en-US" dirty="0">
              <a:solidFill>
                <a:srgbClr val="333333"/>
              </a:solidFill>
              <a:latin typeface="inter-regular"/>
            </a:endParaRPr>
          </a:p>
          <a:p>
            <a:pPr algn="just"/>
            <a:r>
              <a:rPr lang="en-US" b="1" i="0" dirty="0">
                <a:solidFill>
                  <a:srgbClr val="333333"/>
                </a:solidFill>
                <a:effectLst/>
                <a:latin typeface="inter-bold"/>
              </a:rPr>
              <a:t>Best Fit Algorithm</a:t>
            </a:r>
            <a:endParaRPr lang="en-US" b="1" i="0" dirty="0">
              <a:solidFill>
                <a:srgbClr val="333333"/>
              </a:solidFill>
              <a:effectLst/>
              <a:latin typeface="inter-regular"/>
            </a:endParaRPr>
          </a:p>
          <a:p>
            <a:pPr algn="just"/>
            <a:r>
              <a:rPr lang="en-US" b="0" i="0" dirty="0">
                <a:solidFill>
                  <a:srgbClr val="333333"/>
                </a:solidFill>
                <a:effectLst/>
                <a:latin typeface="inter-regular"/>
              </a:rPr>
              <a:t>The Best Fit algorithm tries to find the smallest hole possible in the list that can accommodate the size requirement of the process.</a:t>
            </a:r>
            <a:endParaRPr lang="en-US" b="1" dirty="0">
              <a:solidFill>
                <a:srgbClr val="333333"/>
              </a:solidFill>
              <a:latin typeface="inter-regular"/>
            </a:endParaRPr>
          </a:p>
          <a:p>
            <a:pPr algn="just"/>
            <a:endParaRPr lang="en-US" b="1" i="0" dirty="0">
              <a:solidFill>
                <a:srgbClr val="333333"/>
              </a:solidFill>
              <a:effectLst/>
              <a:latin typeface="inter-regular"/>
            </a:endParaRPr>
          </a:p>
          <a:p>
            <a:pPr algn="just"/>
            <a:r>
              <a:rPr lang="en-US" b="1" i="0" dirty="0">
                <a:solidFill>
                  <a:srgbClr val="333333"/>
                </a:solidFill>
                <a:effectLst/>
                <a:latin typeface="inter-bold"/>
              </a:rPr>
              <a:t>Worst Fit Algorithm</a:t>
            </a:r>
            <a:endParaRPr lang="en-US" b="1" dirty="0">
              <a:solidFill>
                <a:srgbClr val="333333"/>
              </a:solidFill>
              <a:latin typeface="inter-regular"/>
            </a:endParaRPr>
          </a:p>
          <a:p>
            <a:pPr algn="just"/>
            <a:r>
              <a:rPr lang="en-US" b="0" i="0" dirty="0">
                <a:solidFill>
                  <a:srgbClr val="333333"/>
                </a:solidFill>
                <a:effectLst/>
                <a:latin typeface="inter-regular"/>
              </a:rPr>
              <a:t>The worst fit algorithm scans the entire list every time and tries to find out the biggest hole in the list which can fulfill the requirement of the process.</a:t>
            </a:r>
            <a:endParaRPr lang="en-US" b="0" i="0" dirty="0">
              <a:solidFill>
                <a:srgbClr val="610B38"/>
              </a:solidFill>
              <a:effectLst/>
              <a:latin typeface="erdana"/>
            </a:endParaRPr>
          </a:p>
        </p:txBody>
      </p:sp>
    </p:spTree>
    <p:extLst>
      <p:ext uri="{BB962C8B-B14F-4D97-AF65-F5344CB8AC3E}">
        <p14:creationId xmlns:p14="http://schemas.microsoft.com/office/powerpoint/2010/main" val="3451976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922668" y="0"/>
            <a:ext cx="6102416" cy="646331"/>
          </a:xfrm>
          <a:prstGeom prst="rect">
            <a:avLst/>
          </a:prstGeom>
          <a:noFill/>
        </p:spPr>
        <p:txBody>
          <a:bodyPr wrap="square">
            <a:spAutoFit/>
          </a:bodyPr>
          <a:lstStyle/>
          <a:p>
            <a:r>
              <a:rPr lang="en-US" sz="3600" dirty="0">
                <a:solidFill>
                  <a:srgbClr val="FF0000"/>
                </a:solidFill>
              </a:rPr>
              <a:t>Process</a:t>
            </a:r>
          </a:p>
        </p:txBody>
      </p:sp>
      <p:sp>
        <p:nvSpPr>
          <p:cNvPr id="3" name="TextBox 2">
            <a:extLst>
              <a:ext uri="{FF2B5EF4-FFF2-40B4-BE49-F238E27FC236}">
                <a16:creationId xmlns:a16="http://schemas.microsoft.com/office/drawing/2014/main" id="{754B2B7E-1FA1-94D6-6871-AB90C60BE2DB}"/>
              </a:ext>
            </a:extLst>
          </p:cNvPr>
          <p:cNvSpPr txBox="1"/>
          <p:nvPr/>
        </p:nvSpPr>
        <p:spPr>
          <a:xfrm>
            <a:off x="770020" y="789273"/>
            <a:ext cx="10684043" cy="4524315"/>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SSH</a:t>
            </a:r>
          </a:p>
          <a:p>
            <a:pPr algn="l"/>
            <a:r>
              <a:rPr lang="en-US" b="0" i="0" dirty="0">
                <a:solidFill>
                  <a:srgbClr val="222222"/>
                </a:solidFill>
                <a:effectLst/>
                <a:latin typeface="Source Sans Pro" panose="020B0503030403020204" pitchFamily="34" charset="0"/>
              </a:rPr>
              <a:t>SSH which stands for Secure Shell, It is used to connect to a remote computer securely. Compare to Telnet, SSH is secure wherein the client /server connection is authenticated using a digital certificate and passwords are encrypted. Hence it’s widely used by system administrators to control remote Linux servers.</a:t>
            </a:r>
          </a:p>
          <a:p>
            <a:pPr algn="l"/>
            <a:endParaRPr lang="en-US" dirty="0">
              <a:solidFill>
                <a:srgbClr val="222222"/>
              </a:solidFill>
              <a:latin typeface="Source Sans Pro" panose="020B0503030403020204" pitchFamily="34" charset="0"/>
            </a:endParaRPr>
          </a:p>
          <a:p>
            <a:r>
              <a:rPr lang="en-US" b="0" i="0" dirty="0">
                <a:solidFill>
                  <a:srgbClr val="222222"/>
                </a:solidFill>
                <a:effectLst/>
                <a:latin typeface="Source Sans Pro" panose="020B0503030403020204" pitchFamily="34" charset="0"/>
              </a:rPr>
              <a:t>Syntax: </a:t>
            </a:r>
            <a:r>
              <a:rPr kumimoji="0" lang="en-US" altLang="en-US" sz="1800" b="0" i="0" u="none" strike="noStrike" cap="none" normalizeH="0" baseline="0" dirty="0">
                <a:ln>
                  <a:noFill/>
                </a:ln>
                <a:solidFill>
                  <a:srgbClr val="222222"/>
                </a:solidFill>
                <a:effectLst/>
                <a:latin typeface="Courier 10 Pitch"/>
              </a:rPr>
              <a:t>SSH </a:t>
            </a:r>
            <a:r>
              <a:rPr kumimoji="0" lang="en-US" altLang="en-US" sz="1800" b="0" i="0" u="none" strike="noStrike" cap="none" normalizeH="0" baseline="0" dirty="0" err="1">
                <a:ln>
                  <a:noFill/>
                </a:ln>
                <a:solidFill>
                  <a:srgbClr val="222222"/>
                </a:solidFill>
                <a:effectLst/>
                <a:latin typeface="Courier 10 Pitch"/>
              </a:rPr>
              <a:t>username@ip-address</a:t>
            </a:r>
            <a:r>
              <a:rPr kumimoji="0" lang="en-US" altLang="en-US" sz="1800" b="0" i="0" u="none" strike="noStrike" cap="none" normalizeH="0" baseline="0" dirty="0">
                <a:ln>
                  <a:noFill/>
                </a:ln>
                <a:solidFill>
                  <a:srgbClr val="222222"/>
                </a:solidFill>
                <a:effectLst/>
                <a:latin typeface="Courier 10 Pitch"/>
              </a:rPr>
              <a:t> or hostname</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algn="l"/>
            <a:endParaRPr lang="en-US" b="0" i="0" dirty="0">
              <a:solidFill>
                <a:srgbClr val="222222"/>
              </a:solidFill>
              <a:effectLst/>
              <a:latin typeface="Source Sans Pro" panose="020B0503030403020204" pitchFamily="34" charset="0"/>
            </a:endParaRPr>
          </a:p>
          <a:p>
            <a:pPr algn="l"/>
            <a:r>
              <a:rPr lang="en-US" b="1" i="0" dirty="0">
                <a:solidFill>
                  <a:srgbClr val="222222"/>
                </a:solidFill>
                <a:effectLst/>
                <a:latin typeface="Source Sans Pro" panose="020B0503030403020204" pitchFamily="34" charset="0"/>
              </a:rPr>
              <a:t>Ping</a:t>
            </a:r>
          </a:p>
          <a:p>
            <a:pPr algn="l"/>
            <a:r>
              <a:rPr lang="en-US" b="0" i="0" dirty="0">
                <a:solidFill>
                  <a:srgbClr val="222222"/>
                </a:solidFill>
                <a:effectLst/>
                <a:latin typeface="Source Sans Pro" panose="020B0503030403020204" pitchFamily="34" charset="0"/>
              </a:rPr>
              <a:t>This utility is commonly used to check whether your </a:t>
            </a:r>
            <a:r>
              <a:rPr lang="en-US" b="1" i="0" dirty="0">
                <a:solidFill>
                  <a:srgbClr val="222222"/>
                </a:solidFill>
                <a:effectLst/>
                <a:latin typeface="Source Sans Pro" panose="020B0503030403020204" pitchFamily="34" charset="0"/>
              </a:rPr>
              <a:t>connection to the server</a:t>
            </a:r>
            <a:r>
              <a:rPr lang="en-US" b="0" i="0" dirty="0">
                <a:solidFill>
                  <a:srgbClr val="222222"/>
                </a:solidFill>
                <a:effectLst/>
                <a:latin typeface="Source Sans Pro" panose="020B0503030403020204" pitchFamily="34" charset="0"/>
              </a:rPr>
              <a:t> is healthy or </a:t>
            </a:r>
            <a:r>
              <a:rPr lang="en-US" b="0" i="0" dirty="0" err="1">
                <a:solidFill>
                  <a:srgbClr val="222222"/>
                </a:solidFill>
                <a:effectLst/>
                <a:latin typeface="Source Sans Pro" panose="020B0503030403020204" pitchFamily="34" charset="0"/>
              </a:rPr>
              <a:t>not.This</a:t>
            </a:r>
            <a:r>
              <a:rPr lang="en-US" b="0" i="0" dirty="0">
                <a:solidFill>
                  <a:srgbClr val="222222"/>
                </a:solidFill>
                <a:effectLst/>
                <a:latin typeface="Source Sans Pro" panose="020B0503030403020204" pitchFamily="34" charset="0"/>
              </a:rPr>
              <a:t> command is also used in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Analyzing network and host connections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Tracking network performance and managing it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Testing hardware and software issues</a:t>
            </a:r>
          </a:p>
          <a:p>
            <a:pPr algn="l"/>
            <a:endParaRPr lang="en-US" b="0" i="0" dirty="0">
              <a:solidFill>
                <a:srgbClr val="222222"/>
              </a:solidFill>
              <a:effectLst/>
              <a:latin typeface="Source Sans Pro" panose="020B0503030403020204" pitchFamily="34" charset="0"/>
            </a:endParaRPr>
          </a:p>
          <a:p>
            <a:pPr algn="l"/>
            <a:r>
              <a:rPr lang="en-US" dirty="0">
                <a:solidFill>
                  <a:srgbClr val="222222"/>
                </a:solidFill>
                <a:latin typeface="Source Sans Pro" panose="020B0503030403020204" pitchFamily="34" charset="0"/>
              </a:rPr>
              <a:t>Syntax: ping hostname=“” or=“”</a:t>
            </a:r>
          </a:p>
          <a:p>
            <a:pPr algn="l"/>
            <a:r>
              <a:rPr lang="en-US" b="0" i="0" dirty="0">
                <a:solidFill>
                  <a:srgbClr val="222222"/>
                </a:solidFill>
                <a:effectLst/>
                <a:latin typeface="Source Sans Pro" panose="020B0503030403020204" pitchFamily="34" charset="0"/>
              </a:rPr>
              <a:t>Example : ping 172.16.170.1</a:t>
            </a:r>
          </a:p>
        </p:txBody>
      </p:sp>
      <p:sp>
        <p:nvSpPr>
          <p:cNvPr id="4" name="Rectangle 1">
            <a:extLst>
              <a:ext uri="{FF2B5EF4-FFF2-40B4-BE49-F238E27FC236}">
                <a16:creationId xmlns:a16="http://schemas.microsoft.com/office/drawing/2014/main" id="{036765AD-34AA-2556-E41B-65278117A0C7}"/>
              </a:ext>
            </a:extLst>
          </p:cNvPr>
          <p:cNvSpPr>
            <a:spLocks noChangeArrowheads="1"/>
          </p:cNvSpPr>
          <p:nvPr/>
        </p:nvSpPr>
        <p:spPr bwMode="auto">
          <a:xfrm>
            <a:off x="737937" y="2531084"/>
            <a:ext cx="1847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67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E17F6EFE-3D20-E933-A8B7-2069F9F315CE}"/>
              </a:ext>
            </a:extLst>
          </p:cNvPr>
          <p:cNvSpPr txBox="1"/>
          <p:nvPr/>
        </p:nvSpPr>
        <p:spPr>
          <a:xfrm>
            <a:off x="753979" y="646331"/>
            <a:ext cx="10684042" cy="6063198"/>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FTP</a:t>
            </a:r>
          </a:p>
          <a:p>
            <a:pPr algn="l"/>
            <a:r>
              <a:rPr lang="en-US" b="0" i="0" dirty="0">
                <a:solidFill>
                  <a:srgbClr val="222222"/>
                </a:solidFill>
                <a:effectLst/>
                <a:latin typeface="Source Sans Pro" panose="020B0503030403020204" pitchFamily="34" charset="0"/>
              </a:rPr>
              <a:t>FTP</a:t>
            </a:r>
            <a:r>
              <a:rPr lang="en-US" b="1" i="0" dirty="0">
                <a:solidFill>
                  <a:srgbClr val="222222"/>
                </a:solidFill>
                <a:effectLst/>
                <a:latin typeface="Source Sans Pro" panose="020B0503030403020204" pitchFamily="34" charset="0"/>
              </a:rPr>
              <a:t> is file transfer protocol</a:t>
            </a:r>
            <a:r>
              <a:rPr lang="en-US" b="0" i="0" dirty="0">
                <a:solidFill>
                  <a:srgbClr val="222222"/>
                </a:solidFill>
                <a:effectLst/>
                <a:latin typeface="Source Sans Pro" panose="020B0503030403020204" pitchFamily="34" charset="0"/>
              </a:rPr>
              <a:t>. It’s the </a:t>
            </a:r>
            <a:r>
              <a:rPr lang="en-US" b="1" i="0" dirty="0">
                <a:solidFill>
                  <a:srgbClr val="222222"/>
                </a:solidFill>
                <a:effectLst/>
                <a:latin typeface="Source Sans Pro" panose="020B0503030403020204" pitchFamily="34" charset="0"/>
              </a:rPr>
              <a:t>most preferred protocol for</a:t>
            </a:r>
            <a:r>
              <a:rPr lang="en-US" b="0" i="0" dirty="0">
                <a:solidFill>
                  <a:srgbClr val="222222"/>
                </a:solidFill>
                <a:effectLst/>
                <a:latin typeface="Source Sans Pro" panose="020B0503030403020204" pitchFamily="34" charset="0"/>
              </a:rPr>
              <a:t> </a:t>
            </a:r>
            <a:r>
              <a:rPr lang="en-US" b="1" i="0" dirty="0">
                <a:solidFill>
                  <a:srgbClr val="222222"/>
                </a:solidFill>
                <a:effectLst/>
                <a:latin typeface="Source Sans Pro" panose="020B0503030403020204" pitchFamily="34" charset="0"/>
              </a:rPr>
              <a:t>data transfer</a:t>
            </a:r>
            <a:r>
              <a:rPr lang="en-US" b="0" i="0" dirty="0">
                <a:solidFill>
                  <a:srgbClr val="222222"/>
                </a:solidFill>
                <a:effectLst/>
                <a:latin typeface="Source Sans Pro" panose="020B0503030403020204" pitchFamily="34" charset="0"/>
              </a:rPr>
              <a:t> amongst computers.</a:t>
            </a:r>
          </a:p>
          <a:p>
            <a:pPr algn="l"/>
            <a:r>
              <a:rPr lang="en-US" b="0" i="0" dirty="0">
                <a:solidFill>
                  <a:srgbClr val="222222"/>
                </a:solidFill>
                <a:effectLst/>
                <a:latin typeface="Source Sans Pro" panose="020B0503030403020204" pitchFamily="34" charset="0"/>
              </a:rPr>
              <a:t>You can use FTP to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Logging in and establishing a connection with a remote host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Upload and download files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Navigating through directories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Browsing contents of the directories</a:t>
            </a:r>
          </a:p>
          <a:p>
            <a:pPr algn="l"/>
            <a:br>
              <a:rPr lang="en-US" sz="2000" b="1" dirty="0"/>
            </a:br>
            <a:r>
              <a:rPr lang="en-US" sz="2000" b="1" i="0" dirty="0">
                <a:solidFill>
                  <a:srgbClr val="000000"/>
                </a:solidFill>
                <a:effectLst/>
                <a:latin typeface="var(--ff-lato)"/>
              </a:rPr>
              <a:t> Telnet </a:t>
            </a:r>
          </a:p>
          <a:p>
            <a:pPr algn="l"/>
            <a:r>
              <a:rPr lang="en-US" b="0" i="0" dirty="0">
                <a:solidFill>
                  <a:srgbClr val="000000"/>
                </a:solidFill>
                <a:effectLst/>
                <a:latin typeface="Verdana" panose="020B0604030504040204" pitchFamily="34" charset="0"/>
              </a:rPr>
              <a:t>There are times when we are required to connect to a remote Unix machine and work on that machine remotely. </a:t>
            </a:r>
            <a:r>
              <a:rPr lang="en-US" b="1" i="0" dirty="0">
                <a:solidFill>
                  <a:srgbClr val="000000"/>
                </a:solidFill>
                <a:effectLst/>
                <a:latin typeface="inherit"/>
              </a:rPr>
              <a:t>Telnet</a:t>
            </a:r>
            <a:r>
              <a:rPr lang="en-US" b="0" i="0" dirty="0">
                <a:solidFill>
                  <a:srgbClr val="000000"/>
                </a:solidFill>
                <a:effectLst/>
                <a:latin typeface="Verdana" panose="020B0604030504040204" pitchFamily="34" charset="0"/>
              </a:rPr>
              <a:t> is a utility that allows a computer user at one site to make a connection, login and then conduct work on a computer at another site.</a:t>
            </a:r>
          </a:p>
          <a:p>
            <a:pPr algn="l"/>
            <a:r>
              <a:rPr lang="en-US" b="0" i="0" dirty="0">
                <a:solidFill>
                  <a:srgbClr val="000000"/>
                </a:solidFill>
                <a:effectLst/>
                <a:latin typeface="Verdana" panose="020B0604030504040204" pitchFamily="34" charset="0"/>
              </a:rPr>
              <a:t>Once you login using Telnet, you can perform all the activities on your remotely connected machine.</a:t>
            </a:r>
          </a:p>
          <a:p>
            <a:pPr algn="l"/>
            <a:endParaRPr lang="en-US" dirty="0">
              <a:solidFill>
                <a:srgbClr val="000000"/>
              </a:solidFill>
              <a:latin typeface="Verdana" panose="020B0604030504040204" pitchFamily="34" charset="0"/>
            </a:endParaRPr>
          </a:p>
          <a:p>
            <a:pPr algn="l"/>
            <a:r>
              <a:rPr lang="en-US" sz="2400" b="1" i="0" dirty="0">
                <a:solidFill>
                  <a:srgbClr val="000000"/>
                </a:solidFill>
                <a:effectLst/>
                <a:latin typeface="var(--ff-lato)"/>
              </a:rPr>
              <a:t>finger</a:t>
            </a:r>
            <a:endParaRPr lang="en-US" b="0" i="0" dirty="0">
              <a:solidFill>
                <a:srgbClr val="000000"/>
              </a:solidFill>
              <a:effectLst/>
              <a:latin typeface="var(--ff-lato)"/>
            </a:endParaRPr>
          </a:p>
          <a:p>
            <a:pPr algn="l"/>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finger</a:t>
            </a:r>
            <a:r>
              <a:rPr lang="en-US" b="0" i="0" dirty="0">
                <a:solidFill>
                  <a:srgbClr val="000000"/>
                </a:solidFill>
                <a:effectLst/>
                <a:latin typeface="Verdana" panose="020B0604030504040204" pitchFamily="34" charset="0"/>
              </a:rPr>
              <a:t> command displays information about users on a given host. The host can be either local or remote.</a:t>
            </a:r>
          </a:p>
          <a:p>
            <a:pPr algn="l"/>
            <a:r>
              <a:rPr lang="en-US" b="0" i="0" dirty="0">
                <a:solidFill>
                  <a:srgbClr val="000000"/>
                </a:solidFill>
                <a:effectLst/>
                <a:latin typeface="Verdana" panose="020B0604030504040204" pitchFamily="34" charset="0"/>
              </a:rPr>
              <a:t>Finger may be disabled on other systems for security reasons.</a:t>
            </a:r>
          </a:p>
          <a:p>
            <a:pPr algn="l"/>
            <a:endParaRPr lang="en-US" b="0" i="0" dirty="0">
              <a:solidFill>
                <a:srgbClr val="000000"/>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1762229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id="{93523A0C-8CA4-A25E-3F71-0E25CCAA40FE}"/>
              </a:ext>
            </a:extLst>
          </p:cNvPr>
          <p:cNvGraphicFramePr>
            <a:graphicFrameLocks noGrp="1"/>
          </p:cNvGraphicFramePr>
          <p:nvPr>
            <p:extLst>
              <p:ext uri="{D42A27DB-BD31-4B8C-83A1-F6EECF244321}">
                <p14:modId xmlns:p14="http://schemas.microsoft.com/office/powerpoint/2010/main" val="3792088873"/>
              </p:ext>
            </p:extLst>
          </p:nvPr>
        </p:nvGraphicFramePr>
        <p:xfrm>
          <a:off x="888732" y="848430"/>
          <a:ext cx="10414536" cy="5161140"/>
        </p:xfrm>
        <a:graphic>
          <a:graphicData uri="http://schemas.openxmlformats.org/drawingml/2006/table">
            <a:tbl>
              <a:tblPr/>
              <a:tblGrid>
                <a:gridCol w="5207268">
                  <a:extLst>
                    <a:ext uri="{9D8B030D-6E8A-4147-A177-3AD203B41FA5}">
                      <a16:colId xmlns:a16="http://schemas.microsoft.com/office/drawing/2014/main" val="430410162"/>
                    </a:ext>
                  </a:extLst>
                </a:gridCol>
                <a:gridCol w="5207268">
                  <a:extLst>
                    <a:ext uri="{9D8B030D-6E8A-4147-A177-3AD203B41FA5}">
                      <a16:colId xmlns:a16="http://schemas.microsoft.com/office/drawing/2014/main" val="995425667"/>
                    </a:ext>
                  </a:extLst>
                </a:gridCol>
              </a:tblGrid>
              <a:tr h="491537">
                <a:tc>
                  <a:txBody>
                    <a:bodyPr/>
                    <a:lstStyle/>
                    <a:p>
                      <a:pPr algn="l"/>
                      <a:r>
                        <a:rPr lang="en-US">
                          <a:effectLst/>
                        </a:rPr>
                        <a:t>Command</a:t>
                      </a:r>
                    </a:p>
                  </a:txBody>
                  <a:tcPr anchor="ctr">
                    <a:lnL>
                      <a:noFill/>
                    </a:lnL>
                    <a:lnR>
                      <a:noFill/>
                    </a:lnR>
                    <a:lnT>
                      <a:noFill/>
                    </a:lnT>
                    <a:lnB w="6350" cap="flat" cmpd="sng" algn="ctr">
                      <a:solidFill>
                        <a:srgbClr val="EEEEEE"/>
                      </a:solidFill>
                      <a:prstDash val="solid"/>
                      <a:round/>
                      <a:headEnd type="none" w="med" len="med"/>
                      <a:tailEnd type="none" w="med" len="med"/>
                    </a:lnB>
                    <a:solidFill>
                      <a:srgbClr val="F9F9F9"/>
                    </a:solidFill>
                  </a:tcPr>
                </a:tc>
                <a:tc>
                  <a:txBody>
                    <a:bodyPr/>
                    <a:lstStyle/>
                    <a:p>
                      <a:pPr algn="l"/>
                      <a:r>
                        <a:rPr lang="en-US">
                          <a:effectLst/>
                        </a:rPr>
                        <a:t>Function</a:t>
                      </a:r>
                    </a:p>
                  </a:txBody>
                  <a:tcPr anchor="ctr">
                    <a:lnL>
                      <a:noFill/>
                    </a:lnL>
                    <a:lnR>
                      <a:noFill/>
                    </a:lnR>
                    <a:lnT>
                      <a:noFill/>
                    </a:lnT>
                    <a:lnB w="635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395449341"/>
                  </a:ext>
                </a:extLst>
              </a:tr>
              <a:tr h="1228843">
                <a:tc>
                  <a:txBody>
                    <a:bodyPr/>
                    <a:lstStyle/>
                    <a:p>
                      <a:r>
                        <a:rPr lang="en-US">
                          <a:effectLst/>
                        </a:rPr>
                        <a:t>dir</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9F9F9"/>
                    </a:solidFill>
                  </a:tcPr>
                </a:tc>
                <a:tc>
                  <a:txBody>
                    <a:bodyPr/>
                    <a:lstStyle/>
                    <a:p>
                      <a:r>
                        <a:rPr lang="en-US">
                          <a:effectLst/>
                        </a:rPr>
                        <a:t>Display files in the current directory of a remote computer</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047603923"/>
                  </a:ext>
                </a:extLst>
              </a:tr>
              <a:tr h="1228843">
                <a:tc>
                  <a:txBody>
                    <a:bodyPr/>
                    <a:lstStyle/>
                    <a:p>
                      <a:r>
                        <a:rPr lang="en-US">
                          <a:effectLst/>
                        </a:rPr>
                        <a:t>cd “dirname”</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a:effectLst/>
                        </a:rPr>
                        <a:t>change directory to “dirname” on a remote computer</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666482489"/>
                  </a:ext>
                </a:extLst>
              </a:tr>
              <a:tr h="860190">
                <a:tc>
                  <a:txBody>
                    <a:bodyPr/>
                    <a:lstStyle/>
                    <a:p>
                      <a:r>
                        <a:rPr lang="en-US">
                          <a:effectLst/>
                        </a:rPr>
                        <a:t>put file</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9F9F9"/>
                    </a:solidFill>
                  </a:tcPr>
                </a:tc>
                <a:tc>
                  <a:txBody>
                    <a:bodyPr/>
                    <a:lstStyle/>
                    <a:p>
                      <a:r>
                        <a:rPr lang="en-US">
                          <a:effectLst/>
                        </a:rPr>
                        <a:t>upload ‘file’ from local to remote computer</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855371476"/>
                  </a:ext>
                </a:extLst>
              </a:tr>
              <a:tr h="860190">
                <a:tc>
                  <a:txBody>
                    <a:bodyPr/>
                    <a:lstStyle/>
                    <a:p>
                      <a:r>
                        <a:rPr lang="en-US">
                          <a:effectLst/>
                        </a:rPr>
                        <a:t>get file</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a:effectLst/>
                        </a:rPr>
                        <a:t>Download ‘file’ from remote to local computer</a:t>
                      </a:r>
                    </a:p>
                  </a:txBody>
                  <a:tcPr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821217944"/>
                  </a:ext>
                </a:extLst>
              </a:tr>
              <a:tr h="491537">
                <a:tc>
                  <a:txBody>
                    <a:bodyPr/>
                    <a:lstStyle/>
                    <a:p>
                      <a:r>
                        <a:rPr lang="en-US">
                          <a:effectLst/>
                        </a:rPr>
                        <a:t>quit</a:t>
                      </a:r>
                    </a:p>
                  </a:txBody>
                  <a:tcPr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tc>
                  <a:txBody>
                    <a:bodyPr/>
                    <a:lstStyle/>
                    <a:p>
                      <a:r>
                        <a:rPr lang="en-US" dirty="0">
                          <a:effectLst/>
                        </a:rPr>
                        <a:t>Logout</a:t>
                      </a:r>
                    </a:p>
                  </a:txBody>
                  <a:tcPr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59003909"/>
                  </a:ext>
                </a:extLst>
              </a:tr>
            </a:tbl>
          </a:graphicData>
        </a:graphic>
      </p:graphicFrame>
    </p:spTree>
    <p:extLst>
      <p:ext uri="{BB962C8B-B14F-4D97-AF65-F5344CB8AC3E}">
        <p14:creationId xmlns:p14="http://schemas.microsoft.com/office/powerpoint/2010/main" val="36769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D0B3058B-633C-52F7-AEBF-67E1F662E948}"/>
              </a:ext>
            </a:extLst>
          </p:cNvPr>
          <p:cNvSpPr txBox="1"/>
          <p:nvPr/>
        </p:nvSpPr>
        <p:spPr>
          <a:xfrm>
            <a:off x="745958" y="646331"/>
            <a:ext cx="10477099" cy="4524315"/>
          </a:xfrm>
          <a:prstGeom prst="rect">
            <a:avLst/>
          </a:prstGeom>
          <a:noFill/>
        </p:spPr>
        <p:txBody>
          <a:bodyPr wrap="square">
            <a:spAutoFit/>
          </a:bodyPr>
          <a:lstStyle/>
          <a:p>
            <a:pPr algn="l" fontAlgn="base"/>
            <a:r>
              <a:rPr lang="en-US" b="1" i="0" dirty="0">
                <a:solidFill>
                  <a:srgbClr val="273239"/>
                </a:solidFill>
                <a:effectLst/>
                <a:latin typeface="Source Sans 3"/>
              </a:rPr>
              <a:t>Access Control Lists(ACL) in Linux</a:t>
            </a:r>
          </a:p>
          <a:p>
            <a:pPr algn="l" fontAlgn="base"/>
            <a:r>
              <a:rPr lang="en-US" b="1" i="0" dirty="0">
                <a:solidFill>
                  <a:srgbClr val="273239"/>
                </a:solidFill>
                <a:effectLst/>
                <a:latin typeface="var(--font-secondary)"/>
              </a:rPr>
              <a:t>What is ACL ?</a:t>
            </a:r>
            <a:br>
              <a:rPr lang="en-US" b="0" i="0" dirty="0">
                <a:solidFill>
                  <a:srgbClr val="273239"/>
                </a:solidFill>
                <a:effectLst/>
                <a:latin typeface="var(--font-secondary)"/>
              </a:rPr>
            </a:br>
            <a:r>
              <a:rPr lang="en-US" b="0" i="0" dirty="0">
                <a:solidFill>
                  <a:srgbClr val="273239"/>
                </a:solidFill>
                <a:effectLst/>
                <a:latin typeface="var(--font-secondary)"/>
              </a:rPr>
              <a:t>Access control list (ACL) provides an additional, more flexible permission mechanism for file systems. It is designed to assist with UNIX file permissions. ACL allows you to give permissions for any user or group to any disc resource.</a:t>
            </a:r>
          </a:p>
          <a:p>
            <a:pPr algn="l" fontAlgn="base"/>
            <a:r>
              <a:rPr lang="en-US" b="1" i="0" dirty="0">
                <a:solidFill>
                  <a:srgbClr val="273239"/>
                </a:solidFill>
                <a:effectLst/>
                <a:latin typeface="var(--font-secondary)"/>
              </a:rPr>
              <a:t>Use of ACL :</a:t>
            </a:r>
            <a:br>
              <a:rPr lang="en-US" b="0" i="0" dirty="0">
                <a:solidFill>
                  <a:srgbClr val="273239"/>
                </a:solidFill>
                <a:effectLst/>
                <a:latin typeface="var(--font-secondary)"/>
              </a:rPr>
            </a:br>
            <a:r>
              <a:rPr lang="en-US" b="0" i="0" dirty="0">
                <a:solidFill>
                  <a:srgbClr val="273239"/>
                </a:solidFill>
                <a:effectLst/>
                <a:latin typeface="var(--font-secondary)"/>
              </a:rPr>
              <a:t>Think of a scenario in which a particular user is not a member of group created by you but still you want to give some read or write access, how can you do it without making user a member of group, here comes in picture Access Control Lists, ACL helps us to do this trick.</a:t>
            </a:r>
          </a:p>
          <a:p>
            <a:pPr algn="l" fontAlgn="base"/>
            <a:r>
              <a:rPr lang="en-US" b="0" i="0" dirty="0">
                <a:solidFill>
                  <a:srgbClr val="273239"/>
                </a:solidFill>
                <a:effectLst/>
                <a:latin typeface="var(--font-secondary)"/>
              </a:rPr>
              <a:t>Basically, ACLs are used to make a flexible permission mechanism in Linux.</a:t>
            </a:r>
          </a:p>
          <a:p>
            <a:pPr algn="l" fontAlgn="base"/>
            <a:r>
              <a:rPr lang="en-US" b="0" i="0" dirty="0">
                <a:solidFill>
                  <a:srgbClr val="273239"/>
                </a:solidFill>
                <a:effectLst/>
                <a:latin typeface="var(--font-secondary)"/>
              </a:rPr>
              <a:t>From Linux man pages, ACLs are used to define more fine-grained discretionary access rights for files and directories.</a:t>
            </a:r>
          </a:p>
          <a:p>
            <a:pPr algn="l" fontAlgn="base"/>
            <a:endParaRPr lang="en-US" dirty="0">
              <a:solidFill>
                <a:srgbClr val="273239"/>
              </a:solidFill>
              <a:latin typeface="var(--font-secondary)"/>
            </a:endParaRPr>
          </a:p>
          <a:p>
            <a:pPr algn="l" fontAlgn="base"/>
            <a:r>
              <a:rPr lang="en-US" b="1" i="0" dirty="0" err="1">
                <a:solidFill>
                  <a:srgbClr val="273239"/>
                </a:solidFill>
                <a:effectLst/>
                <a:latin typeface="Nunito" pitchFamily="2" charset="0"/>
              </a:rPr>
              <a:t>setfacl</a:t>
            </a:r>
            <a:r>
              <a:rPr lang="en-US" b="0" i="0" dirty="0">
                <a:solidFill>
                  <a:srgbClr val="273239"/>
                </a:solidFill>
                <a:effectLst/>
                <a:latin typeface="Nunito" pitchFamily="2" charset="0"/>
              </a:rPr>
              <a:t> and </a:t>
            </a:r>
            <a:r>
              <a:rPr lang="en-US" b="1" i="0" dirty="0" err="1">
                <a:solidFill>
                  <a:srgbClr val="273239"/>
                </a:solidFill>
                <a:effectLst/>
                <a:latin typeface="Nunito" pitchFamily="2" charset="0"/>
              </a:rPr>
              <a:t>getfacl</a:t>
            </a:r>
            <a:r>
              <a:rPr lang="en-US" b="0" i="0" dirty="0">
                <a:solidFill>
                  <a:srgbClr val="273239"/>
                </a:solidFill>
                <a:effectLst/>
                <a:latin typeface="Nunito" pitchFamily="2" charset="0"/>
              </a:rPr>
              <a:t> are used for setting up ACL and showing ACL respectively.</a:t>
            </a:r>
            <a:endParaRPr lang="en-US" dirty="0">
              <a:solidFill>
                <a:srgbClr val="273239"/>
              </a:solidFill>
              <a:latin typeface="var(--font-secondary)"/>
            </a:endParaRPr>
          </a:p>
          <a:p>
            <a:pPr algn="l" fontAlgn="base"/>
            <a:r>
              <a:rPr lang="en-US" b="0" i="0" dirty="0" err="1">
                <a:solidFill>
                  <a:srgbClr val="273239"/>
                </a:solidFill>
                <a:effectLst/>
                <a:latin typeface="var(--font-secondary)"/>
              </a:rPr>
              <a:t>getfacl</a:t>
            </a:r>
            <a:r>
              <a:rPr lang="en-US" b="0" i="0" dirty="0">
                <a:solidFill>
                  <a:srgbClr val="273239"/>
                </a:solidFill>
                <a:effectLst/>
                <a:latin typeface="var(--font-secondary)"/>
              </a:rPr>
              <a:t> test/</a:t>
            </a:r>
            <a:r>
              <a:rPr lang="en-US" b="0" i="0" dirty="0" err="1">
                <a:solidFill>
                  <a:srgbClr val="273239"/>
                </a:solidFill>
                <a:effectLst/>
                <a:latin typeface="var(--font-secondary)"/>
              </a:rPr>
              <a:t>declarations.h</a:t>
            </a:r>
            <a:endParaRPr lang="en-US" b="0" i="0" dirty="0">
              <a:solidFill>
                <a:srgbClr val="273239"/>
              </a:solidFill>
              <a:effectLst/>
              <a:latin typeface="var(--font-secondary)"/>
            </a:endParaRPr>
          </a:p>
          <a:p>
            <a:pPr algn="l" fontAlgn="base"/>
            <a:endParaRPr lang="en-US" b="0" i="0" dirty="0">
              <a:solidFill>
                <a:srgbClr val="273239"/>
              </a:solidFill>
              <a:effectLst/>
              <a:latin typeface="var(--font-secondary)"/>
            </a:endParaRPr>
          </a:p>
        </p:txBody>
      </p:sp>
    </p:spTree>
    <p:extLst>
      <p:ext uri="{BB962C8B-B14F-4D97-AF65-F5344CB8AC3E}">
        <p14:creationId xmlns:p14="http://schemas.microsoft.com/office/powerpoint/2010/main" val="1979123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E0ACDA0A-781D-AE7C-DD8E-0231DA6B31FC}"/>
              </a:ext>
            </a:extLst>
          </p:cNvPr>
          <p:cNvSpPr txBox="1"/>
          <p:nvPr/>
        </p:nvSpPr>
        <p:spPr>
          <a:xfrm>
            <a:off x="712269" y="752707"/>
            <a:ext cx="10722543" cy="3416320"/>
          </a:xfrm>
          <a:prstGeom prst="rect">
            <a:avLst/>
          </a:prstGeom>
          <a:noFill/>
        </p:spPr>
        <p:txBody>
          <a:bodyPr wrap="square">
            <a:spAutoFit/>
          </a:bodyPr>
          <a:lstStyle/>
          <a:p>
            <a:pPr algn="l"/>
            <a:endParaRPr lang="en-US" dirty="0">
              <a:solidFill>
                <a:srgbClr val="000000"/>
              </a:solidFill>
              <a:latin typeface="Verdana" panose="020B0604030504040204" pitchFamily="34" charset="0"/>
            </a:endParaRPr>
          </a:p>
          <a:p>
            <a:pPr algn="l"/>
            <a:r>
              <a:rPr lang="en-US" b="0" i="0" dirty="0">
                <a:solidFill>
                  <a:srgbClr val="000000"/>
                </a:solidFill>
                <a:effectLst/>
                <a:latin typeface="Verdana" panose="020B0604030504040204" pitchFamily="34" charset="0"/>
              </a:rPr>
              <a:t>1) To add permission for user</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-m "u:user:permissions" /path/to/file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2) To add permissions for a group</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-m "g:group:permissions" /path/to/file </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3) To allow all files or directories to inherit ACL entries from the directory it is within</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-dm "entry" /path/to/</a:t>
            </a:r>
            <a:r>
              <a:rPr lang="en-US" b="0" i="0" dirty="0" err="1">
                <a:solidFill>
                  <a:srgbClr val="000000"/>
                </a:solidFill>
                <a:effectLst/>
                <a:latin typeface="Verdana" panose="020B0604030504040204" pitchFamily="34" charset="0"/>
              </a:rPr>
              <a:t>dir</a:t>
            </a:r>
            <a:endParaRPr lang="en-US" b="0" i="0" dirty="0">
              <a:solidFill>
                <a:srgbClr val="000000"/>
              </a:solidFill>
              <a:effectLst/>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4) To remove a specific entry</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-x "entry" /path/to/file</a:t>
            </a:r>
          </a:p>
        </p:txBody>
      </p:sp>
    </p:spTree>
    <p:extLst>
      <p:ext uri="{BB962C8B-B14F-4D97-AF65-F5344CB8AC3E}">
        <p14:creationId xmlns:p14="http://schemas.microsoft.com/office/powerpoint/2010/main" val="458063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F9FD225B-00FA-6CDE-9595-1FD06A9F1163}"/>
              </a:ext>
            </a:extLst>
          </p:cNvPr>
          <p:cNvSpPr txBox="1"/>
          <p:nvPr/>
        </p:nvSpPr>
        <p:spPr>
          <a:xfrm>
            <a:off x="707903" y="646331"/>
            <a:ext cx="10705164" cy="5632311"/>
          </a:xfrm>
          <a:prstGeom prst="rect">
            <a:avLst/>
          </a:prstGeom>
          <a:noFill/>
        </p:spPr>
        <p:txBody>
          <a:bodyPr wrap="square">
            <a:spAutoFit/>
          </a:bodyPr>
          <a:lstStyle/>
          <a:p>
            <a:pPr algn="l" fontAlgn="base"/>
            <a:r>
              <a:rPr lang="en-US" b="1" i="0" dirty="0">
                <a:solidFill>
                  <a:srgbClr val="273239"/>
                </a:solidFill>
                <a:effectLst/>
                <a:latin typeface="Source Sans 3"/>
              </a:rPr>
              <a:t>Shell Scripting – Shell Variables</a:t>
            </a:r>
          </a:p>
          <a:p>
            <a:pPr algn="l" rtl="0" fontAlgn="base"/>
            <a:r>
              <a:rPr lang="en-US" b="0" i="0" dirty="0">
                <a:solidFill>
                  <a:srgbClr val="273239"/>
                </a:solidFill>
                <a:effectLst/>
                <a:latin typeface="var(--font-secondary)"/>
              </a:rPr>
              <a:t>A shell variable is a character string in a shell that stores some value. It could be an integer, filename, string, or some shell command itself.</a:t>
            </a:r>
          </a:p>
          <a:p>
            <a:pPr algn="l" rtl="0" fontAlgn="base"/>
            <a:endParaRPr lang="en-US" dirty="0">
              <a:solidFill>
                <a:srgbClr val="273239"/>
              </a:solidFill>
              <a:latin typeface="var(--font-secondary)"/>
            </a:endParaRPr>
          </a:p>
          <a:p>
            <a:pPr algn="l" fontAlgn="base"/>
            <a:r>
              <a:rPr lang="en-US" b="1" i="0" dirty="0">
                <a:solidFill>
                  <a:srgbClr val="273239"/>
                </a:solidFill>
                <a:effectLst/>
                <a:latin typeface="Nunito" pitchFamily="2" charset="0"/>
              </a:rPr>
              <a:t>Rules for variable definition</a:t>
            </a:r>
          </a:p>
          <a:p>
            <a:pPr fontAlgn="base"/>
            <a:r>
              <a:rPr lang="en-US" b="0" i="0" dirty="0">
                <a:solidFill>
                  <a:srgbClr val="273239"/>
                </a:solidFill>
                <a:effectLst/>
                <a:latin typeface="Nunito" pitchFamily="2" charset="0"/>
              </a:rPr>
              <a:t> A variable name could contain any alphabet (a-z, A-Z), any digits (0-9), and an underscore ( _ ). However, a variable name must start with an alphabet or underscore. It can never start with a number.</a:t>
            </a:r>
            <a:r>
              <a:rPr lang="en-US" b="1" i="0" dirty="0">
                <a:solidFill>
                  <a:srgbClr val="273239"/>
                </a:solidFill>
                <a:effectLst/>
                <a:latin typeface="Nunito" pitchFamily="2" charset="0"/>
              </a:rPr>
              <a:t> </a:t>
            </a:r>
            <a:r>
              <a:rPr lang="en-US" i="0" dirty="0">
                <a:solidFill>
                  <a:srgbClr val="273239"/>
                </a:solidFill>
                <a:effectLst/>
                <a:latin typeface="Nunito" pitchFamily="2" charset="0"/>
              </a:rPr>
              <a:t>There should be no whitespace on either side of the assignment operator(=)</a:t>
            </a:r>
          </a:p>
          <a:p>
            <a:pPr fontAlgn="base"/>
            <a:r>
              <a:rPr lang="en-US" i="0" dirty="0">
                <a:solidFill>
                  <a:srgbClr val="273239"/>
                </a:solidFill>
                <a:effectLst/>
                <a:latin typeface="Nunito" pitchFamily="2" charset="0"/>
              </a:rPr>
              <a:t>Variable names cannot be reserved words. Variable names cannot have whitespace in between</a:t>
            </a:r>
          </a:p>
          <a:p>
            <a:pPr fontAlgn="base"/>
            <a:endParaRPr lang="en-US" b="1" i="0" dirty="0">
              <a:solidFill>
                <a:srgbClr val="273239"/>
              </a:solidFill>
              <a:effectLst/>
              <a:latin typeface="Nunito" pitchFamily="2" charset="0"/>
            </a:endParaRPr>
          </a:p>
          <a:p>
            <a:pPr fontAlgn="base"/>
            <a:r>
              <a:rPr lang="en-US" b="1" i="0" dirty="0">
                <a:solidFill>
                  <a:srgbClr val="273239"/>
                </a:solidFill>
                <a:effectLst/>
                <a:latin typeface="Nunito" pitchFamily="2" charset="0"/>
              </a:rPr>
              <a:t>Valid Variable Names</a:t>
            </a:r>
            <a:endParaRPr lang="en-US" b="0" i="0" dirty="0">
              <a:solidFill>
                <a:srgbClr val="273239"/>
              </a:solidFill>
              <a:effectLst/>
              <a:latin typeface="Nunito" pitchFamily="2" charset="0"/>
            </a:endParaRPr>
          </a:p>
          <a:p>
            <a:pPr algn="l" rtl="0" fontAlgn="base"/>
            <a:r>
              <a:rPr lang="en-US" dirty="0">
                <a:solidFill>
                  <a:srgbClr val="273239"/>
                </a:solidFill>
                <a:latin typeface="var(--font-secondary)"/>
              </a:rPr>
              <a:t> ABC</a:t>
            </a:r>
          </a:p>
          <a:p>
            <a:pPr algn="l" rtl="0" fontAlgn="base"/>
            <a:r>
              <a:rPr lang="en-US" dirty="0">
                <a:solidFill>
                  <a:srgbClr val="273239"/>
                </a:solidFill>
                <a:latin typeface="var(--font-secondary)"/>
              </a:rPr>
              <a:t>_AV_3</a:t>
            </a:r>
          </a:p>
          <a:p>
            <a:pPr algn="l" rtl="0" fontAlgn="base"/>
            <a:r>
              <a:rPr lang="en-US" dirty="0">
                <a:solidFill>
                  <a:srgbClr val="273239"/>
                </a:solidFill>
                <a:latin typeface="var(--font-secondary)"/>
              </a:rPr>
              <a:t>AV232</a:t>
            </a:r>
          </a:p>
          <a:p>
            <a:pPr fontAlgn="base"/>
            <a:endParaRPr lang="en-US" b="1" i="0" dirty="0">
              <a:solidFill>
                <a:srgbClr val="273239"/>
              </a:solidFill>
              <a:effectLst/>
              <a:latin typeface="Nunito" pitchFamily="2" charset="0"/>
            </a:endParaRPr>
          </a:p>
          <a:p>
            <a:pPr fontAlgn="base"/>
            <a:r>
              <a:rPr lang="en-US" b="1" i="0" dirty="0">
                <a:solidFill>
                  <a:srgbClr val="273239"/>
                </a:solidFill>
                <a:effectLst/>
                <a:latin typeface="Nunito" pitchFamily="2" charset="0"/>
              </a:rPr>
              <a:t>Invalid variable names </a:t>
            </a:r>
            <a:endParaRPr lang="en-US" b="0" i="0" dirty="0">
              <a:solidFill>
                <a:srgbClr val="273239"/>
              </a:solidFill>
              <a:effectLst/>
              <a:latin typeface="Nunito" pitchFamily="2" charset="0"/>
            </a:endParaRPr>
          </a:p>
          <a:p>
            <a:pPr algn="l" rtl="0" fontAlgn="base"/>
            <a:r>
              <a:rPr lang="en-US" b="0" i="0" dirty="0">
                <a:solidFill>
                  <a:srgbClr val="273239"/>
                </a:solidFill>
                <a:effectLst/>
                <a:latin typeface="var(--font-secondary)"/>
              </a:rPr>
              <a:t>2_AN</a:t>
            </a:r>
          </a:p>
          <a:p>
            <a:pPr algn="l" rtl="0" fontAlgn="base"/>
            <a:r>
              <a:rPr lang="en-US" b="0" i="0" dirty="0">
                <a:solidFill>
                  <a:srgbClr val="273239"/>
                </a:solidFill>
                <a:effectLst/>
                <a:latin typeface="var(--font-secondary)"/>
              </a:rPr>
              <a:t>!ABD</a:t>
            </a:r>
          </a:p>
          <a:p>
            <a:pPr algn="l" rtl="0" fontAlgn="base"/>
            <a:r>
              <a:rPr lang="en-US" b="0" i="0" dirty="0">
                <a:solidFill>
                  <a:srgbClr val="273239"/>
                </a:solidFill>
                <a:effectLst/>
                <a:latin typeface="var(--font-secondary)"/>
              </a:rPr>
              <a:t>$ABC</a:t>
            </a:r>
          </a:p>
          <a:p>
            <a:pPr algn="l" rtl="0" fontAlgn="base"/>
            <a:r>
              <a:rPr lang="en-US" b="0" i="0" dirty="0">
                <a:solidFill>
                  <a:srgbClr val="273239"/>
                </a:solidFill>
                <a:effectLst/>
                <a:latin typeface="var(--font-secondary)"/>
              </a:rPr>
              <a:t>&amp;QAID</a:t>
            </a:r>
          </a:p>
        </p:txBody>
      </p:sp>
    </p:spTree>
    <p:extLst>
      <p:ext uri="{BB962C8B-B14F-4D97-AF65-F5344CB8AC3E}">
        <p14:creationId xmlns:p14="http://schemas.microsoft.com/office/powerpoint/2010/main" val="86918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DABF7F47-0946-844B-5BE6-44655263B84F}"/>
              </a:ext>
            </a:extLst>
          </p:cNvPr>
          <p:cNvSpPr txBox="1"/>
          <p:nvPr/>
        </p:nvSpPr>
        <p:spPr>
          <a:xfrm>
            <a:off x="851836" y="709011"/>
            <a:ext cx="10488084"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Local Variable:</a:t>
            </a:r>
          </a:p>
          <a:p>
            <a:pPr algn="l" rtl="0" fontAlgn="base"/>
            <a:r>
              <a:rPr lang="en-US" b="0" i="0" dirty="0">
                <a:solidFill>
                  <a:srgbClr val="273239"/>
                </a:solidFill>
                <a:effectLst/>
                <a:latin typeface="Nunito" pitchFamily="2" charset="0"/>
              </a:rPr>
              <a:t>Variables which are specific to the current instance of shell. They are basically used within the shell, but not available for the program or other shells that are started from within the current shell. </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`name=Jayesh`   </a:t>
            </a:r>
          </a:p>
          <a:p>
            <a:pPr algn="l"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Environment Variable:</a:t>
            </a:r>
          </a:p>
          <a:p>
            <a:pPr algn="l" rtl="0" fontAlgn="base"/>
            <a:r>
              <a:rPr lang="en-US" b="0" i="0" dirty="0">
                <a:solidFill>
                  <a:srgbClr val="273239"/>
                </a:solidFill>
                <a:effectLst/>
                <a:latin typeface="Nunito" pitchFamily="2" charset="0"/>
              </a:rPr>
              <a:t>These variables are commonly used to configure the behavior script and programs that are run by shell. Environment variables are only created once, after which they can be used by any user.</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`export PATH=/</a:t>
            </a:r>
            <a:r>
              <a:rPr lang="en-US" b="0" i="0" dirty="0" err="1">
                <a:solidFill>
                  <a:srgbClr val="273239"/>
                </a:solidFill>
                <a:effectLst/>
                <a:latin typeface="Nunito" pitchFamily="2" charset="0"/>
              </a:rPr>
              <a:t>usr</a:t>
            </a:r>
            <a:r>
              <a:rPr lang="en-US" b="0" i="0" dirty="0">
                <a:solidFill>
                  <a:srgbClr val="273239"/>
                </a:solidFill>
                <a:effectLst/>
                <a:latin typeface="Nunito" pitchFamily="2" charset="0"/>
              </a:rPr>
              <a:t>/local/bin:$PATH` would add `/</a:t>
            </a:r>
            <a:r>
              <a:rPr lang="en-US" b="0" i="0" dirty="0" err="1">
                <a:solidFill>
                  <a:srgbClr val="273239"/>
                </a:solidFill>
                <a:effectLst/>
                <a:latin typeface="Nunito" pitchFamily="2" charset="0"/>
              </a:rPr>
              <a:t>usr</a:t>
            </a:r>
            <a:r>
              <a:rPr lang="en-US" b="0" i="0" dirty="0">
                <a:solidFill>
                  <a:srgbClr val="273239"/>
                </a:solidFill>
                <a:effectLst/>
                <a:latin typeface="Nunito" pitchFamily="2" charset="0"/>
              </a:rPr>
              <a:t>/local/bin` to the beginning of the shell’s search path for executable programs</a:t>
            </a:r>
          </a:p>
          <a:p>
            <a:pPr algn="l" rtl="0"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Shell Variables:</a:t>
            </a:r>
          </a:p>
          <a:p>
            <a:pPr algn="l" rtl="0" fontAlgn="base"/>
            <a:r>
              <a:rPr lang="en-US" b="0" i="0" dirty="0">
                <a:solidFill>
                  <a:srgbClr val="273239"/>
                </a:solidFill>
                <a:effectLst/>
                <a:latin typeface="Nunito" pitchFamily="2" charset="0"/>
              </a:rPr>
              <a:t>Variables that are set by shell itself and help shell to work with functions correctly. It contains both, which means it has both, some variables are Environment variable, and some are Local Variables</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`$PWD` = Stores working directory </a:t>
            </a:r>
          </a:p>
          <a:p>
            <a:pPr algn="l" rtl="0" fontAlgn="base"/>
            <a:r>
              <a:rPr lang="en-US" b="0" i="0" dirty="0">
                <a:solidFill>
                  <a:srgbClr val="273239"/>
                </a:solidFill>
                <a:effectLst/>
                <a:latin typeface="Nunito" pitchFamily="2" charset="0"/>
              </a:rPr>
              <a:t>`$HOME` = Stores user’s home directory</a:t>
            </a:r>
          </a:p>
          <a:p>
            <a:pPr algn="l" rtl="0" fontAlgn="base"/>
            <a:r>
              <a:rPr lang="en-US" b="0" i="0" dirty="0">
                <a:solidFill>
                  <a:srgbClr val="273239"/>
                </a:solidFill>
                <a:effectLst/>
                <a:latin typeface="Nunito" pitchFamily="2" charset="0"/>
              </a:rPr>
              <a:t>`$SHELL` = Stores the path to the shell program that is being used.</a:t>
            </a:r>
          </a:p>
        </p:txBody>
      </p:sp>
    </p:spTree>
    <p:extLst>
      <p:ext uri="{BB962C8B-B14F-4D97-AF65-F5344CB8AC3E}">
        <p14:creationId xmlns:p14="http://schemas.microsoft.com/office/powerpoint/2010/main" val="4009463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DBAD062F-08FA-9AF3-7DC4-96F30915F335}"/>
              </a:ext>
            </a:extLst>
          </p:cNvPr>
          <p:cNvSpPr txBox="1"/>
          <p:nvPr/>
        </p:nvSpPr>
        <p:spPr>
          <a:xfrm>
            <a:off x="670984" y="746352"/>
            <a:ext cx="10682816" cy="5047536"/>
          </a:xfrm>
          <a:prstGeom prst="rect">
            <a:avLst/>
          </a:prstGeom>
          <a:noFill/>
        </p:spPr>
        <p:txBody>
          <a:bodyPr wrap="square">
            <a:spAutoFit/>
          </a:bodyPr>
          <a:lstStyle/>
          <a:p>
            <a:pPr algn="l" fontAlgn="base"/>
            <a:r>
              <a:rPr lang="en-US" sz="1400" b="1" i="0" dirty="0">
                <a:solidFill>
                  <a:srgbClr val="273239"/>
                </a:solidFill>
                <a:effectLst/>
                <a:latin typeface="Nunito" pitchFamily="2" charset="0"/>
              </a:rPr>
              <a:t>Metacharacters: </a:t>
            </a:r>
            <a:r>
              <a:rPr lang="en-US" sz="1400" b="0" i="0" dirty="0">
                <a:solidFill>
                  <a:srgbClr val="273239"/>
                </a:solidFill>
                <a:effectLst/>
                <a:latin typeface="Nunito" pitchFamily="2" charset="0"/>
              </a:rPr>
              <a:t>These are the special characters that are first interpreted by the shell before passing the same to the command. They are also known as shell wildcards. </a:t>
            </a:r>
          </a:p>
          <a:p>
            <a:pPr algn="l" fontAlgn="base"/>
            <a:r>
              <a:rPr lang="en-US" sz="1400" b="0" i="0" dirty="0">
                <a:solidFill>
                  <a:srgbClr val="273239"/>
                </a:solidFill>
                <a:effectLst/>
                <a:latin typeface="Nunito" pitchFamily="2" charset="0"/>
              </a:rPr>
              <a:t> </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Variable Substitution or expand the value of Variable.</a:t>
            </a:r>
          </a:p>
          <a:p>
            <a:pPr algn="l" fontAlgn="base">
              <a:buFont typeface="Arial" panose="020B0604020202020204" pitchFamily="34" charset="0"/>
              <a:buChar char="•"/>
            </a:pPr>
            <a:r>
              <a:rPr lang="en-US" sz="1400" b="1" i="0" dirty="0">
                <a:solidFill>
                  <a:srgbClr val="273239"/>
                </a:solidFill>
                <a:effectLst/>
                <a:latin typeface="Nunito" pitchFamily="2" charset="0"/>
              </a:rPr>
              <a:t>&gt;</a:t>
            </a:r>
            <a:r>
              <a:rPr lang="en-US" sz="1400" b="0" i="0" dirty="0">
                <a:solidFill>
                  <a:srgbClr val="273239"/>
                </a:solidFill>
                <a:effectLst/>
                <a:latin typeface="Nunito" pitchFamily="2" charset="0"/>
              </a:rPr>
              <a:t> used for Output Redirection.</a:t>
            </a:r>
          </a:p>
          <a:p>
            <a:pPr algn="l" fontAlgn="base">
              <a:buFont typeface="Arial" panose="020B0604020202020204" pitchFamily="34" charset="0"/>
              <a:buChar char="•"/>
            </a:pPr>
            <a:r>
              <a:rPr lang="en-US" sz="1400" b="1" i="0" dirty="0">
                <a:solidFill>
                  <a:srgbClr val="273239"/>
                </a:solidFill>
                <a:effectLst/>
                <a:latin typeface="Nunito" pitchFamily="2" charset="0"/>
              </a:rPr>
              <a:t>&gt;&gt;</a:t>
            </a:r>
            <a:r>
              <a:rPr lang="en-US" sz="1400" b="0" i="0" dirty="0">
                <a:solidFill>
                  <a:srgbClr val="273239"/>
                </a:solidFill>
                <a:effectLst/>
                <a:latin typeface="Nunito" pitchFamily="2" charset="0"/>
              </a:rPr>
              <a:t> used for Output Redirection to append.</a:t>
            </a:r>
          </a:p>
          <a:p>
            <a:pPr algn="l" fontAlgn="base">
              <a:buFont typeface="Arial" panose="020B0604020202020204" pitchFamily="34" charset="0"/>
              <a:buChar char="•"/>
            </a:pPr>
            <a:r>
              <a:rPr lang="en-US" sz="1400" b="1" i="0" dirty="0">
                <a:solidFill>
                  <a:srgbClr val="273239"/>
                </a:solidFill>
                <a:effectLst/>
                <a:latin typeface="Nunito" pitchFamily="2" charset="0"/>
              </a:rPr>
              <a:t>&lt;</a:t>
            </a:r>
            <a:r>
              <a:rPr lang="en-US" sz="1400" b="0" i="0" dirty="0">
                <a:solidFill>
                  <a:srgbClr val="273239"/>
                </a:solidFill>
                <a:effectLst/>
                <a:latin typeface="Nunito" pitchFamily="2" charset="0"/>
              </a:rPr>
              <a:t> Input redirection.</a:t>
            </a:r>
          </a:p>
          <a:p>
            <a:pPr algn="l" fontAlgn="base">
              <a:buFont typeface="Arial" panose="020B0604020202020204" pitchFamily="34" charset="0"/>
              <a:buChar char="•"/>
            </a:pPr>
            <a:r>
              <a:rPr lang="en-US" sz="1400" b="1" i="0" dirty="0">
                <a:solidFill>
                  <a:srgbClr val="273239"/>
                </a:solidFill>
                <a:effectLst/>
                <a:latin typeface="Nunito" pitchFamily="2" charset="0"/>
              </a:rPr>
              <a:t>&lt;&lt;</a:t>
            </a:r>
            <a:r>
              <a:rPr lang="en-US" sz="1400" b="0" i="0" dirty="0">
                <a:solidFill>
                  <a:srgbClr val="273239"/>
                </a:solidFill>
                <a:effectLst/>
                <a:latin typeface="Nunito" pitchFamily="2" charset="0"/>
              </a:rPr>
              <a:t> used for input redirection and is also known as here document.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any number of characters, Substitution wildcard for zero or more characters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one character, Substitution wildcard for 1 character</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range of characters, Substitution wildcard for any character between brackets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1" i="0" dirty="0" err="1">
                <a:solidFill>
                  <a:srgbClr val="273239"/>
                </a:solidFill>
                <a:effectLst/>
                <a:latin typeface="Nunito" pitchFamily="2" charset="0"/>
              </a:rPr>
              <a:t>cmd</a:t>
            </a: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Replace </a:t>
            </a:r>
            <a:r>
              <a:rPr lang="en-US" sz="1400" b="0" i="0" dirty="0" err="1">
                <a:solidFill>
                  <a:srgbClr val="273239"/>
                </a:solidFill>
                <a:effectLst/>
                <a:latin typeface="Nunito" pitchFamily="2" charset="0"/>
              </a:rPr>
              <a:t>cmd</a:t>
            </a:r>
            <a:r>
              <a:rPr lang="en-US" sz="1400" b="0" i="0" dirty="0">
                <a:solidFill>
                  <a:srgbClr val="273239"/>
                </a:solidFill>
                <a:effectLst/>
                <a:latin typeface="Nunito" pitchFamily="2" charset="0"/>
              </a:rPr>
              <a:t> with the command to execute and will execute that, Substitution wildcard for command execution</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1" i="0" dirty="0" err="1">
                <a:solidFill>
                  <a:srgbClr val="273239"/>
                </a:solidFill>
                <a:effectLst/>
                <a:latin typeface="Nunito" pitchFamily="2" charset="0"/>
              </a:rPr>
              <a:t>cmd</a:t>
            </a: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Replace </a:t>
            </a:r>
            <a:r>
              <a:rPr lang="en-US" sz="1400" b="0" i="0" dirty="0" err="1">
                <a:solidFill>
                  <a:srgbClr val="273239"/>
                </a:solidFill>
                <a:effectLst/>
                <a:latin typeface="Nunito" pitchFamily="2" charset="0"/>
              </a:rPr>
              <a:t>cmd</a:t>
            </a:r>
            <a:r>
              <a:rPr lang="en-US" sz="1400" b="0" i="0" dirty="0">
                <a:solidFill>
                  <a:srgbClr val="273239"/>
                </a:solidFill>
                <a:effectLst/>
                <a:latin typeface="Nunito" pitchFamily="2" charset="0"/>
              </a:rPr>
              <a:t> with the command to execute and will execute that, Substitution wildcard for command execution</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Pipe is a Redirection to send the output of one command/program/process to another command/program/process for further processing.</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Command separator is used to execute 2 or more commands with one statement.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OR conditional execution of the commands.</a:t>
            </a:r>
          </a:p>
          <a:p>
            <a:pPr algn="l" fontAlgn="base">
              <a:buFont typeface="Arial" panose="020B0604020202020204" pitchFamily="34" charset="0"/>
              <a:buChar char="•"/>
            </a:pPr>
            <a:r>
              <a:rPr lang="en-US" sz="1400" b="1" i="0" dirty="0">
                <a:solidFill>
                  <a:srgbClr val="273239"/>
                </a:solidFill>
                <a:effectLst/>
                <a:latin typeface="Nunito" pitchFamily="2" charset="0"/>
              </a:rPr>
              <a:t>&amp;&amp;</a:t>
            </a:r>
            <a:r>
              <a:rPr lang="en-US" sz="1400" b="0" i="0" dirty="0">
                <a:solidFill>
                  <a:srgbClr val="273239"/>
                </a:solidFill>
                <a:effectLst/>
                <a:latin typeface="Nunito" pitchFamily="2" charset="0"/>
              </a:rPr>
              <a:t> AND conditional execution of the commands.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Groups the command in to one output stream.</a:t>
            </a:r>
          </a:p>
          <a:p>
            <a:pPr algn="l" fontAlgn="base">
              <a:buFont typeface="Arial" panose="020B0604020202020204" pitchFamily="34" charset="0"/>
              <a:buChar char="•"/>
            </a:pPr>
            <a:r>
              <a:rPr lang="en-US" sz="1400" b="1" i="0" dirty="0">
                <a:solidFill>
                  <a:srgbClr val="273239"/>
                </a:solidFill>
                <a:effectLst/>
                <a:latin typeface="Nunito" pitchFamily="2" charset="0"/>
              </a:rPr>
              <a:t>&amp;</a:t>
            </a:r>
            <a:r>
              <a:rPr lang="en-US" sz="1400" b="0" i="0" dirty="0">
                <a:solidFill>
                  <a:srgbClr val="273239"/>
                </a:solidFill>
                <a:effectLst/>
                <a:latin typeface="Nunito" pitchFamily="2" charset="0"/>
              </a:rPr>
              <a:t> executes command in the background and will display the assigned </a:t>
            </a:r>
            <a:r>
              <a:rPr lang="en-US" sz="1400" b="0" i="0" dirty="0" err="1">
                <a:solidFill>
                  <a:srgbClr val="273239"/>
                </a:solidFill>
                <a:effectLst/>
                <a:latin typeface="Nunito" pitchFamily="2" charset="0"/>
              </a:rPr>
              <a:t>Pid</a:t>
            </a:r>
            <a:r>
              <a:rPr lang="en-US" sz="1400" b="0" i="0" dirty="0">
                <a:solidFill>
                  <a:srgbClr val="273239"/>
                </a:solidFill>
                <a:effectLst/>
                <a:latin typeface="Nunito" pitchFamily="2" charset="0"/>
              </a:rPr>
              <a: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to comment something.</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To expand the value of a variable.</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used to escape the interpretation of a character or to prevent that.</a:t>
            </a:r>
          </a:p>
        </p:txBody>
      </p:sp>
    </p:spTree>
    <p:extLst>
      <p:ext uri="{BB962C8B-B14F-4D97-AF65-F5344CB8AC3E}">
        <p14:creationId xmlns:p14="http://schemas.microsoft.com/office/powerpoint/2010/main" val="3452555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4" name="TextBox 3">
            <a:extLst>
              <a:ext uri="{FF2B5EF4-FFF2-40B4-BE49-F238E27FC236}">
                <a16:creationId xmlns:a16="http://schemas.microsoft.com/office/drawing/2014/main" id="{E0633251-C3D4-D6C1-C50E-68952A029756}"/>
              </a:ext>
            </a:extLst>
          </p:cNvPr>
          <p:cNvSpPr txBox="1"/>
          <p:nvPr/>
        </p:nvSpPr>
        <p:spPr>
          <a:xfrm>
            <a:off x="851836" y="835442"/>
            <a:ext cx="10612031" cy="3970318"/>
          </a:xfrm>
          <a:prstGeom prst="rect">
            <a:avLst/>
          </a:prstGeom>
          <a:noFill/>
        </p:spPr>
        <p:txBody>
          <a:bodyPr wrap="square">
            <a:spAutoFit/>
          </a:bodyPr>
          <a:lstStyle/>
          <a:p>
            <a:r>
              <a:rPr lang="en-US" b="0" i="0" dirty="0">
                <a:solidFill>
                  <a:srgbClr val="1F1F1F"/>
                </a:solidFill>
                <a:effectLst/>
                <a:latin typeface="Nunito" pitchFamily="2" charset="0"/>
              </a:rPr>
              <a:t>The wildcard characters</a:t>
            </a:r>
          </a:p>
          <a:p>
            <a:endParaRPr lang="en-US" dirty="0">
              <a:solidFill>
                <a:srgbClr val="1F1F1F"/>
              </a:solidFill>
              <a:latin typeface="Nunito" pitchFamily="2" charset="0"/>
            </a:endParaRPr>
          </a:p>
          <a:p>
            <a:r>
              <a:rPr lang="en-US" dirty="0">
                <a:latin typeface="Nunito" pitchFamily="2" charset="0"/>
              </a:rPr>
              <a:t>Wildcard characters provide a convenient way to specify multiple file names or directory names.</a:t>
            </a:r>
          </a:p>
          <a:p>
            <a:endParaRPr lang="en-US" dirty="0">
              <a:latin typeface="Nunito" pitchFamily="2" charset="0"/>
            </a:endParaRPr>
          </a:p>
          <a:p>
            <a:r>
              <a:rPr lang="en-US" dirty="0">
                <a:latin typeface="Nunito" pitchFamily="2" charset="0"/>
              </a:rPr>
              <a:t>The wildcard characters are asterisk (*) and question mark (?). The metacharacters are open and close square brackets ([ ]), hyphen (-), and exclamation mark (!).</a:t>
            </a:r>
          </a:p>
          <a:p>
            <a:endParaRPr lang="en-US" dirty="0">
              <a:latin typeface="Nunito" pitchFamily="2" charset="0"/>
            </a:endParaRPr>
          </a:p>
          <a:p>
            <a:r>
              <a:rPr lang="en-US" dirty="0">
                <a:latin typeface="Nunito" pitchFamily="2" charset="0"/>
              </a:rPr>
              <a:t>Pattern matching using the * wildcard character</a:t>
            </a:r>
          </a:p>
          <a:p>
            <a:r>
              <a:rPr lang="en-US" dirty="0">
                <a:latin typeface="Nunito" pitchFamily="2" charset="0"/>
              </a:rPr>
              <a:t>Use the asterisk (*) to match any sequence or string of characters.</a:t>
            </a:r>
          </a:p>
          <a:p>
            <a:r>
              <a:rPr lang="en-US" dirty="0">
                <a:latin typeface="Nunito" pitchFamily="2" charset="0"/>
              </a:rPr>
              <a:t>Pattern matching using the ? wildcard character</a:t>
            </a:r>
          </a:p>
          <a:p>
            <a:r>
              <a:rPr lang="en-US" dirty="0">
                <a:latin typeface="Nunito" pitchFamily="2" charset="0"/>
              </a:rPr>
              <a:t>Use the ? to match any one character.</a:t>
            </a:r>
          </a:p>
          <a:p>
            <a:r>
              <a:rPr lang="en-US" dirty="0">
                <a:latin typeface="Nunito" pitchFamily="2" charset="0"/>
              </a:rPr>
              <a:t>Pattern matching using [ ] shell metacharacters</a:t>
            </a:r>
          </a:p>
          <a:p>
            <a:r>
              <a:rPr lang="en-US" dirty="0">
                <a:latin typeface="Nunito" pitchFamily="2" charset="0"/>
              </a:rPr>
              <a:t>Metacharacters offer another type of wildcard notation by enclosing the desired characters within [ ]. It is like using the ?, but it allows you to choose specific characters to be matched.</a:t>
            </a:r>
          </a:p>
        </p:txBody>
      </p:sp>
    </p:spTree>
    <p:extLst>
      <p:ext uri="{BB962C8B-B14F-4D97-AF65-F5344CB8AC3E}">
        <p14:creationId xmlns:p14="http://schemas.microsoft.com/office/powerpoint/2010/main" val="53222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Functions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51836" y="1039331"/>
            <a:ext cx="9572324"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Functions of the Operating System</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Process Management</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Memory Management </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Security</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Job Accounting</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File Management</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Device Management</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Networking</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User Interface</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Backup and Recovery</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Resource Management</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Virtualization</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Performance Monitoring</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Time-Sharing</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System Calls</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Error-detecting Aids</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1541753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id="{4DD9F27F-6BA6-1D6D-E2B1-2F3F56FDB2E3}"/>
              </a:ext>
            </a:extLst>
          </p:cNvPr>
          <p:cNvGraphicFramePr>
            <a:graphicFrameLocks noGrp="1"/>
          </p:cNvGraphicFramePr>
          <p:nvPr>
            <p:extLst>
              <p:ext uri="{D42A27DB-BD31-4B8C-83A1-F6EECF244321}">
                <p14:modId xmlns:p14="http://schemas.microsoft.com/office/powerpoint/2010/main" val="1440575295"/>
              </p:ext>
            </p:extLst>
          </p:nvPr>
        </p:nvGraphicFramePr>
        <p:xfrm>
          <a:off x="851836" y="856648"/>
          <a:ext cx="8593916" cy="2064102"/>
        </p:xfrm>
        <a:graphic>
          <a:graphicData uri="http://schemas.openxmlformats.org/drawingml/2006/table">
            <a:tbl>
              <a:tblPr/>
              <a:tblGrid>
                <a:gridCol w="2997788">
                  <a:extLst>
                    <a:ext uri="{9D8B030D-6E8A-4147-A177-3AD203B41FA5}">
                      <a16:colId xmlns:a16="http://schemas.microsoft.com/office/drawing/2014/main" val="2812557924"/>
                    </a:ext>
                  </a:extLst>
                </a:gridCol>
                <a:gridCol w="5596128">
                  <a:extLst>
                    <a:ext uri="{9D8B030D-6E8A-4147-A177-3AD203B41FA5}">
                      <a16:colId xmlns:a16="http://schemas.microsoft.com/office/drawing/2014/main" val="856014450"/>
                    </a:ext>
                  </a:extLst>
                </a:gridCol>
              </a:tblGrid>
              <a:tr h="377542">
                <a:tc>
                  <a:txBody>
                    <a:bodyPr/>
                    <a:lstStyle/>
                    <a:p>
                      <a:pPr algn="l" fontAlgn="base"/>
                      <a:r>
                        <a:rPr lang="en-US" sz="1600" b="1" dirty="0">
                          <a:effectLst/>
                          <a:latin typeface="Nunito" pitchFamily="2" charset="0"/>
                        </a:rPr>
                        <a:t>Operator</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937008041"/>
                  </a:ext>
                </a:extLst>
              </a:tr>
              <a:tr h="408534">
                <a:tc>
                  <a:txBody>
                    <a:bodyPr/>
                    <a:lstStyle/>
                    <a:p>
                      <a:pPr algn="l" fontAlgn="ctr"/>
                      <a:r>
                        <a:rPr lang="en-US" sz="1600" b="0" dirty="0">
                          <a:effectLst/>
                          <a:latin typeface="Nunito" pitchFamily="2" charset="0"/>
                        </a:rPr>
                        <a: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strings are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50034479"/>
                  </a:ext>
                </a:extLst>
              </a:tr>
              <a:tr h="408534">
                <a:tc>
                  <a:txBody>
                    <a:bodyPr/>
                    <a:lstStyle/>
                    <a:p>
                      <a:pPr algn="l" fontAlgn="ctr"/>
                      <a:r>
                        <a:rPr lang="en-US" sz="1600" b="0" dirty="0">
                          <a:effectLst/>
                          <a:latin typeface="Nunito" pitchFamily="2" charset="0"/>
                        </a:rPr>
                        <a: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 Returns true if the strings are not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932275761"/>
                  </a:ext>
                </a:extLst>
              </a:tr>
              <a:tr h="408534">
                <a:tc>
                  <a:txBody>
                    <a:bodyPr/>
                    <a:lstStyle/>
                    <a:p>
                      <a:pPr algn="l" fontAlgn="ctr"/>
                      <a:r>
                        <a:rPr lang="en-US" sz="1600" b="0" dirty="0">
                          <a:effectLst/>
                          <a:latin typeface="Nunito" pitchFamily="2" charset="0"/>
                        </a:rPr>
                        <a:t>-n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 to be tested is not null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21057108"/>
                  </a:ext>
                </a:extLst>
              </a:tr>
              <a:tr h="408534">
                <a:tc>
                  <a:txBody>
                    <a:bodyPr/>
                    <a:lstStyle/>
                    <a:p>
                      <a:pPr algn="l" fontAlgn="ctr"/>
                      <a:r>
                        <a:rPr lang="en-US" sz="1600" b="0" dirty="0">
                          <a:effectLst/>
                          <a:latin typeface="Nunito" pitchFamily="2" charset="0"/>
                        </a:rPr>
                        <a:t>-z</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 to be tested is null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88222670"/>
                  </a:ext>
                </a:extLst>
              </a:tr>
            </a:tbl>
          </a:graphicData>
        </a:graphic>
      </p:graphicFrame>
      <p:graphicFrame>
        <p:nvGraphicFramePr>
          <p:cNvPr id="3" name="Table 2">
            <a:extLst>
              <a:ext uri="{FF2B5EF4-FFF2-40B4-BE49-F238E27FC236}">
                <a16:creationId xmlns:a16="http://schemas.microsoft.com/office/drawing/2014/main" id="{E721DF38-3BC3-00ED-373D-8E8F8D67B715}"/>
              </a:ext>
            </a:extLst>
          </p:cNvPr>
          <p:cNvGraphicFramePr>
            <a:graphicFrameLocks noGrp="1"/>
          </p:cNvGraphicFramePr>
          <p:nvPr>
            <p:extLst>
              <p:ext uri="{D42A27DB-BD31-4B8C-83A1-F6EECF244321}">
                <p14:modId xmlns:p14="http://schemas.microsoft.com/office/powerpoint/2010/main" val="2504626123"/>
              </p:ext>
            </p:extLst>
          </p:nvPr>
        </p:nvGraphicFramePr>
        <p:xfrm>
          <a:off x="851836" y="3198992"/>
          <a:ext cx="8593916" cy="2918014"/>
        </p:xfrm>
        <a:graphic>
          <a:graphicData uri="http://schemas.openxmlformats.org/drawingml/2006/table">
            <a:tbl>
              <a:tblPr/>
              <a:tblGrid>
                <a:gridCol w="3006932">
                  <a:extLst>
                    <a:ext uri="{9D8B030D-6E8A-4147-A177-3AD203B41FA5}">
                      <a16:colId xmlns:a16="http://schemas.microsoft.com/office/drawing/2014/main" val="2842608483"/>
                    </a:ext>
                  </a:extLst>
                </a:gridCol>
                <a:gridCol w="5586984">
                  <a:extLst>
                    <a:ext uri="{9D8B030D-6E8A-4147-A177-3AD203B41FA5}">
                      <a16:colId xmlns:a16="http://schemas.microsoft.com/office/drawing/2014/main" val="2770979429"/>
                    </a:ext>
                  </a:extLst>
                </a:gridCol>
              </a:tblGrid>
              <a:tr h="388174">
                <a:tc>
                  <a:txBody>
                    <a:bodyPr/>
                    <a:lstStyle/>
                    <a:p>
                      <a:pPr algn="l" fontAlgn="base"/>
                      <a:r>
                        <a:rPr lang="en-US" sz="1600" b="1" dirty="0">
                          <a:effectLst/>
                          <a:latin typeface="Nunito" pitchFamily="2" charset="0"/>
                        </a:rPr>
                        <a:t>Operator</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788705773"/>
                  </a:ext>
                </a:extLst>
              </a:tr>
              <a:tr h="420039">
                <a:tc>
                  <a:txBody>
                    <a:bodyPr/>
                    <a:lstStyle/>
                    <a:p>
                      <a:pPr algn="l" fontAlgn="ctr"/>
                      <a:r>
                        <a:rPr lang="en-US" sz="1600" b="0" dirty="0">
                          <a:effectLst/>
                          <a:latin typeface="Nunito" pitchFamily="2" charset="0"/>
                        </a:rPr>
                        <a:t>-eq</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21553867"/>
                  </a:ext>
                </a:extLst>
              </a:tr>
              <a:tr h="420039">
                <a:tc>
                  <a:txBody>
                    <a:bodyPr/>
                    <a:lstStyle/>
                    <a:p>
                      <a:pPr algn="l" fontAlgn="ctr"/>
                      <a:r>
                        <a:rPr lang="en-US" sz="1600" b="0" dirty="0">
                          <a:effectLst/>
                          <a:latin typeface="Nunito" pitchFamily="2" charset="0"/>
                        </a:rPr>
                        <a:t>-</a:t>
                      </a:r>
                      <a:r>
                        <a:rPr lang="en-US" sz="1600" b="0" dirty="0" err="1">
                          <a:effectLst/>
                          <a:latin typeface="Nunito" pitchFamily="2" charset="0"/>
                        </a:rPr>
                        <a:t>ge</a:t>
                      </a:r>
                      <a:endParaRPr lang="en-US" sz="1600" b="0" dirty="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Greater Than or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69958423"/>
                  </a:ext>
                </a:extLst>
              </a:tr>
              <a:tr h="420039">
                <a:tc>
                  <a:txBody>
                    <a:bodyPr/>
                    <a:lstStyle/>
                    <a:p>
                      <a:pPr algn="l" fontAlgn="ctr"/>
                      <a:r>
                        <a:rPr lang="en-US" sz="1600" b="0" dirty="0">
                          <a:effectLst/>
                          <a:latin typeface="Nunito" pitchFamily="2" charset="0"/>
                        </a:rPr>
                        <a:t>-</a:t>
                      </a:r>
                      <a:r>
                        <a:rPr lang="en-US" sz="1600" b="0" dirty="0" err="1">
                          <a:effectLst/>
                          <a:latin typeface="Nunito" pitchFamily="2" charset="0"/>
                        </a:rPr>
                        <a:t>gt</a:t>
                      </a:r>
                      <a:endParaRPr lang="en-US" sz="1600" b="0" dirty="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Greater Than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42362948"/>
                  </a:ext>
                </a:extLst>
              </a:tr>
              <a:tr h="420039">
                <a:tc>
                  <a:txBody>
                    <a:bodyPr/>
                    <a:lstStyle/>
                    <a:p>
                      <a:pPr algn="l" fontAlgn="ctr"/>
                      <a:r>
                        <a:rPr lang="en-US" sz="1600" b="0" dirty="0">
                          <a:effectLst/>
                          <a:latin typeface="Nunito" pitchFamily="2" charset="0"/>
                        </a:rPr>
                        <a:t>-le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Less Than or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831565672"/>
                  </a:ext>
                </a:extLst>
              </a:tr>
              <a:tr h="420039">
                <a:tc>
                  <a:txBody>
                    <a:bodyPr/>
                    <a:lstStyle/>
                    <a:p>
                      <a:pPr algn="l" fontAlgn="ctr"/>
                      <a:r>
                        <a:rPr lang="en-US" sz="1600" b="0">
                          <a:effectLst/>
                          <a:latin typeface="Nunito" pitchFamily="2" charset="0"/>
                        </a:rPr>
                        <a:t>-lt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 Less Than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279755869"/>
                  </a:ext>
                </a:extLst>
              </a:tr>
              <a:tr h="420039">
                <a:tc>
                  <a:txBody>
                    <a:bodyPr/>
                    <a:lstStyle/>
                    <a:p>
                      <a:pPr algn="l" fontAlgn="ctr"/>
                      <a:r>
                        <a:rPr lang="en-US" sz="1600" b="0">
                          <a:effectLst/>
                          <a:latin typeface="Nunito" pitchFamily="2" charset="0"/>
                        </a:rPr>
                        <a:t>-ne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Not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36634284"/>
                  </a:ext>
                </a:extLst>
              </a:tr>
            </a:tbl>
          </a:graphicData>
        </a:graphic>
      </p:graphicFrame>
    </p:spTree>
    <p:extLst>
      <p:ext uri="{BB962C8B-B14F-4D97-AF65-F5344CB8AC3E}">
        <p14:creationId xmlns:p14="http://schemas.microsoft.com/office/powerpoint/2010/main" val="17061418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id="{4728AF41-1F8D-6517-4D20-E23281E11E03}"/>
              </a:ext>
            </a:extLst>
          </p:cNvPr>
          <p:cNvGraphicFramePr>
            <a:graphicFrameLocks noGrp="1"/>
          </p:cNvGraphicFramePr>
          <p:nvPr>
            <p:extLst>
              <p:ext uri="{D42A27DB-BD31-4B8C-83A1-F6EECF244321}">
                <p14:modId xmlns:p14="http://schemas.microsoft.com/office/powerpoint/2010/main" val="661925118"/>
              </p:ext>
            </p:extLst>
          </p:nvPr>
        </p:nvGraphicFramePr>
        <p:xfrm>
          <a:off x="851836" y="927894"/>
          <a:ext cx="9636333" cy="4165600"/>
        </p:xfrm>
        <a:graphic>
          <a:graphicData uri="http://schemas.openxmlformats.org/drawingml/2006/table">
            <a:tbl>
              <a:tblPr/>
              <a:tblGrid>
                <a:gridCol w="3661355">
                  <a:extLst>
                    <a:ext uri="{9D8B030D-6E8A-4147-A177-3AD203B41FA5}">
                      <a16:colId xmlns:a16="http://schemas.microsoft.com/office/drawing/2014/main" val="2740873631"/>
                    </a:ext>
                  </a:extLst>
                </a:gridCol>
                <a:gridCol w="5974978">
                  <a:extLst>
                    <a:ext uri="{9D8B030D-6E8A-4147-A177-3AD203B41FA5}">
                      <a16:colId xmlns:a16="http://schemas.microsoft.com/office/drawing/2014/main" val="658339266"/>
                    </a:ext>
                  </a:extLst>
                </a:gridCol>
              </a:tblGrid>
              <a:tr h="0">
                <a:tc>
                  <a:txBody>
                    <a:bodyPr/>
                    <a:lstStyle/>
                    <a:p>
                      <a:pPr algn="l" rtl="0" fontAlgn="base"/>
                      <a:r>
                        <a:rPr lang="en-US" sz="1600" b="1" dirty="0">
                          <a:effectLst/>
                          <a:latin typeface="Nunito" pitchFamily="2" charset="0"/>
                        </a:rPr>
                        <a:t>Environment Variables</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455622724"/>
                  </a:ext>
                </a:extLst>
              </a:tr>
              <a:tr h="0">
                <a:tc>
                  <a:txBody>
                    <a:bodyPr/>
                    <a:lstStyle/>
                    <a:p>
                      <a:pPr algn="l" rtl="0" fontAlgn="base"/>
                      <a:r>
                        <a:rPr lang="en-US" sz="1600" b="1" dirty="0">
                          <a:effectLst/>
                          <a:latin typeface="Nunito" pitchFamily="2" charset="0"/>
                        </a:rPr>
                        <a:t>$USER</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search path for commands.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26246822"/>
                  </a:ext>
                </a:extLst>
              </a:tr>
              <a:tr h="0">
                <a:tc>
                  <a:txBody>
                    <a:bodyPr/>
                    <a:lstStyle/>
                    <a:p>
                      <a:pPr algn="l" rtl="0" fontAlgn="base"/>
                      <a:r>
                        <a:rPr lang="en-US" sz="1600" b="1" dirty="0">
                          <a:effectLst/>
                          <a:latin typeface="Nunito" pitchFamily="2" charset="0"/>
                        </a:rPr>
                        <a:t>$PATH</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search path for commands.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68420632"/>
                  </a:ext>
                </a:extLst>
              </a:tr>
              <a:tr h="0">
                <a:tc>
                  <a:txBody>
                    <a:bodyPr/>
                    <a:lstStyle/>
                    <a:p>
                      <a:pPr algn="l" rtl="0" fontAlgn="base"/>
                      <a:r>
                        <a:rPr lang="en-US" sz="1600" b="1" dirty="0">
                          <a:effectLst/>
                          <a:latin typeface="Nunito" pitchFamily="2" charset="0"/>
                        </a:rPr>
                        <a:t>$HOME</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path of home directory.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55290662"/>
                  </a:ext>
                </a:extLst>
              </a:tr>
              <a:tr h="0">
                <a:tc>
                  <a:txBody>
                    <a:bodyPr/>
                    <a:lstStyle/>
                    <a:p>
                      <a:pPr algn="l" rtl="0" fontAlgn="base"/>
                      <a:r>
                        <a:rPr lang="en-US" sz="1600" b="1" dirty="0">
                          <a:effectLst/>
                          <a:latin typeface="Nunito" pitchFamily="2" charset="0"/>
                        </a:rPr>
                        <a:t>$PWD</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the path of present working directory.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0460874"/>
                  </a:ext>
                </a:extLst>
              </a:tr>
              <a:tr h="0">
                <a:tc>
                  <a:txBody>
                    <a:bodyPr/>
                    <a:lstStyle/>
                    <a:p>
                      <a:pPr algn="l" rtl="0" fontAlgn="base"/>
                      <a:r>
                        <a:rPr lang="en-US" sz="1600" b="1" dirty="0">
                          <a:effectLst/>
                          <a:latin typeface="Nunito" pitchFamily="2" charset="0"/>
                        </a:rPr>
                        <a:t>$HOSTNAME</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name of the host.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40496041"/>
                  </a:ext>
                </a:extLst>
              </a:tr>
              <a:tr h="0">
                <a:tc>
                  <a:txBody>
                    <a:bodyPr/>
                    <a:lstStyle/>
                    <a:p>
                      <a:pPr algn="l" rtl="0" fontAlgn="base"/>
                      <a:r>
                        <a:rPr lang="en-US" sz="1600" b="1" dirty="0">
                          <a:effectLst/>
                          <a:latin typeface="Nunito" pitchFamily="2" charset="0"/>
                        </a:rPr>
                        <a:t>$LANG</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the default system language.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38588027"/>
                  </a:ext>
                </a:extLst>
              </a:tr>
              <a:tr h="0">
                <a:tc>
                  <a:txBody>
                    <a:bodyPr/>
                    <a:lstStyle/>
                    <a:p>
                      <a:pPr algn="l" rtl="0" fontAlgn="base"/>
                      <a:r>
                        <a:rPr lang="en-US" sz="1600" b="1">
                          <a:effectLst/>
                          <a:latin typeface="Nunito" pitchFamily="2" charset="0"/>
                        </a:rPr>
                        <a:t>$EDITOR</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default file editor.</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7592254"/>
                  </a:ext>
                </a:extLst>
              </a:tr>
              <a:tr h="0">
                <a:tc>
                  <a:txBody>
                    <a:bodyPr/>
                    <a:lstStyle/>
                    <a:p>
                      <a:pPr algn="l" rtl="0" fontAlgn="base"/>
                      <a:r>
                        <a:rPr lang="en-US" sz="1600" b="1">
                          <a:effectLst/>
                          <a:latin typeface="Nunito" pitchFamily="2" charset="0"/>
                        </a:rPr>
                        <a:t>$UID</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user ID of current user.</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02987372"/>
                  </a:ext>
                </a:extLst>
              </a:tr>
              <a:tr h="0">
                <a:tc>
                  <a:txBody>
                    <a:bodyPr/>
                    <a:lstStyle/>
                    <a:p>
                      <a:pPr algn="l" fontAlgn="ctr"/>
                      <a:r>
                        <a:rPr lang="en-US" sz="1600" b="1">
                          <a:effectLst/>
                          <a:latin typeface="Nunito" pitchFamily="2" charset="0"/>
                        </a:rPr>
                        <a:t>$SHELL</a:t>
                      </a:r>
                      <a:endParaRPr lang="en-US" sz="1600" b="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Gives location of current user’s shell program.</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12913868"/>
                  </a:ext>
                </a:extLst>
              </a:tr>
            </a:tbl>
          </a:graphicData>
        </a:graphic>
      </p:graphicFrame>
    </p:spTree>
    <p:extLst>
      <p:ext uri="{BB962C8B-B14F-4D97-AF65-F5344CB8AC3E}">
        <p14:creationId xmlns:p14="http://schemas.microsoft.com/office/powerpoint/2010/main" val="1905742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id="{17D1B700-5026-2002-511C-53F4AB0C754D}"/>
              </a:ext>
            </a:extLst>
          </p:cNvPr>
          <p:cNvSpPr txBox="1"/>
          <p:nvPr/>
        </p:nvSpPr>
        <p:spPr>
          <a:xfrm>
            <a:off x="851836" y="899348"/>
            <a:ext cx="10395284" cy="2308324"/>
          </a:xfrm>
          <a:prstGeom prst="rect">
            <a:avLst/>
          </a:prstGeom>
          <a:noFill/>
        </p:spPr>
        <p:txBody>
          <a:bodyPr wrap="square">
            <a:spAutoFit/>
          </a:bodyPr>
          <a:lstStyle/>
          <a:p>
            <a:pPr algn="l" fontAlgn="base"/>
            <a:r>
              <a:rPr lang="en-US" b="1" i="0" dirty="0">
                <a:solidFill>
                  <a:srgbClr val="273239"/>
                </a:solidFill>
                <a:effectLst/>
                <a:latin typeface="Nunito" pitchFamily="2" charset="0"/>
              </a:rPr>
              <a:t>Understanding Different Parts of BASH Prompt</a:t>
            </a:r>
          </a:p>
          <a:p>
            <a:pPr algn="l" fontAlgn="base"/>
            <a:r>
              <a:rPr lang="en-US" b="0" i="0" dirty="0">
                <a:solidFill>
                  <a:srgbClr val="273239"/>
                </a:solidFill>
                <a:effectLst/>
                <a:latin typeface="Nunito" pitchFamily="2" charset="0"/>
              </a:rPr>
              <a:t>To customize the bash prompt, first, we should understand how the bash prompt works. Bash provides the Prompt Statement. There are four bash prompt statement</a:t>
            </a:r>
          </a:p>
          <a:p>
            <a:pPr algn="l" fontAlgn="base">
              <a:buFont typeface="Arial" panose="020B0604020202020204" pitchFamily="34" charset="0"/>
              <a:buChar char="•"/>
            </a:pPr>
            <a:r>
              <a:rPr lang="en-US" b="1" i="0" dirty="0">
                <a:solidFill>
                  <a:srgbClr val="273239"/>
                </a:solidFill>
                <a:effectLst/>
                <a:latin typeface="Nunito" pitchFamily="2" charset="0"/>
              </a:rPr>
              <a:t>PS1 –</a:t>
            </a:r>
            <a:r>
              <a:rPr lang="en-US" b="0" i="0" dirty="0">
                <a:solidFill>
                  <a:srgbClr val="273239"/>
                </a:solidFill>
                <a:effectLst/>
                <a:latin typeface="Nunito" pitchFamily="2" charset="0"/>
              </a:rPr>
              <a:t> This is the primary prompt statement. We will customize this prompt.</a:t>
            </a:r>
          </a:p>
          <a:p>
            <a:pPr algn="l" fontAlgn="base">
              <a:buFont typeface="Arial" panose="020B0604020202020204" pitchFamily="34" charset="0"/>
              <a:buChar char="•"/>
            </a:pPr>
            <a:r>
              <a:rPr lang="en-US" b="1" i="0" dirty="0">
                <a:solidFill>
                  <a:srgbClr val="273239"/>
                </a:solidFill>
                <a:effectLst/>
                <a:latin typeface="Nunito" pitchFamily="2" charset="0"/>
              </a:rPr>
              <a:t>PS2 –</a:t>
            </a:r>
            <a:r>
              <a:rPr lang="en-US" b="0" i="0" dirty="0">
                <a:solidFill>
                  <a:srgbClr val="273239"/>
                </a:solidFill>
                <a:effectLst/>
                <a:latin typeface="Nunito" pitchFamily="2" charset="0"/>
              </a:rPr>
              <a:t> This is the secondary prompt statement. Basically, it is used when the user provides the long command separated by \ characters.</a:t>
            </a:r>
          </a:p>
          <a:p>
            <a:pPr algn="l" fontAlgn="base">
              <a:buFont typeface="Arial" panose="020B0604020202020204" pitchFamily="34" charset="0"/>
              <a:buChar char="•"/>
            </a:pPr>
            <a:r>
              <a:rPr lang="en-US" b="1" i="0" dirty="0">
                <a:solidFill>
                  <a:srgbClr val="273239"/>
                </a:solidFill>
                <a:effectLst/>
                <a:latin typeface="Nunito" pitchFamily="2" charset="0"/>
              </a:rPr>
              <a:t>PS3 –</a:t>
            </a:r>
            <a:r>
              <a:rPr lang="en-US" b="0" i="0" dirty="0">
                <a:solidFill>
                  <a:srgbClr val="273239"/>
                </a:solidFill>
                <a:effectLst/>
                <a:latin typeface="Nunito" pitchFamily="2" charset="0"/>
              </a:rPr>
              <a:t> This prompt is used to select the command.</a:t>
            </a:r>
          </a:p>
          <a:p>
            <a:pPr algn="l" fontAlgn="base">
              <a:buFont typeface="Arial" panose="020B0604020202020204" pitchFamily="34" charset="0"/>
              <a:buChar char="•"/>
            </a:pPr>
            <a:r>
              <a:rPr lang="en-US" b="1" i="0" dirty="0">
                <a:solidFill>
                  <a:srgbClr val="273239"/>
                </a:solidFill>
                <a:effectLst/>
                <a:latin typeface="Nunito" pitchFamily="2" charset="0"/>
              </a:rPr>
              <a:t>PS4 –</a:t>
            </a:r>
            <a:r>
              <a:rPr lang="en-US" b="0" i="0" dirty="0">
                <a:solidFill>
                  <a:srgbClr val="273239"/>
                </a:solidFill>
                <a:effectLst/>
                <a:latin typeface="Nunito" pitchFamily="2" charset="0"/>
              </a:rPr>
              <a:t> This prompt is used for running a shell script in debug mode.</a:t>
            </a:r>
          </a:p>
        </p:txBody>
      </p:sp>
    </p:spTree>
    <p:extLst>
      <p:ext uri="{BB962C8B-B14F-4D97-AF65-F5344CB8AC3E}">
        <p14:creationId xmlns:p14="http://schemas.microsoft.com/office/powerpoint/2010/main" val="2162615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03C50C79-61B5-E5CE-6E7E-2D47DA8FFA06}"/>
              </a:ext>
            </a:extLst>
          </p:cNvPr>
          <p:cNvSpPr txBox="1"/>
          <p:nvPr/>
        </p:nvSpPr>
        <p:spPr>
          <a:xfrm>
            <a:off x="612648" y="722573"/>
            <a:ext cx="10789920" cy="5632311"/>
          </a:xfrm>
          <a:prstGeom prst="rect">
            <a:avLst/>
          </a:prstGeom>
          <a:noFill/>
        </p:spPr>
        <p:txBody>
          <a:bodyPr wrap="square">
            <a:spAutoFit/>
          </a:bodyPr>
          <a:lstStyle/>
          <a:p>
            <a:pPr algn="l" fontAlgn="base"/>
            <a:r>
              <a:rPr lang="en-US" b="1" i="0" dirty="0">
                <a:effectLst/>
                <a:latin typeface="Nunito" pitchFamily="2" charset="0"/>
              </a:rPr>
              <a:t>What is process</a:t>
            </a:r>
          </a:p>
          <a:p>
            <a:pPr algn="l" fontAlgn="base"/>
            <a:r>
              <a:rPr lang="en-US" b="0" i="0" dirty="0">
                <a:effectLst/>
                <a:latin typeface="Nunito" pitchFamily="2" charset="0"/>
              </a:rPr>
              <a:t>A process refers to the active execution of a program. It consists of several components, including data retrieved from files, user input, program instructions, etc.</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 process is a program in execution. </a:t>
            </a:r>
          </a:p>
          <a:p>
            <a:pPr algn="just" rtl="0" fontAlgn="base"/>
            <a:r>
              <a:rPr lang="en-US" b="0" i="0" dirty="0">
                <a:solidFill>
                  <a:srgbClr val="273239"/>
                </a:solidFill>
                <a:effectLst/>
                <a:latin typeface="Nunito" pitchFamily="2" charset="0"/>
              </a:rPr>
              <a:t>For example, when we write a program in C or C++ and compile it, the compiler creates binary code. The original code and binary code are both programs. When we run the binary code, it becomes a process. </a:t>
            </a:r>
          </a:p>
          <a:p>
            <a:pPr algn="just" rtl="0" fontAlgn="base"/>
            <a:r>
              <a:rPr lang="en-US" b="0" i="0" dirty="0">
                <a:solidFill>
                  <a:srgbClr val="273239"/>
                </a:solidFill>
                <a:effectLst/>
                <a:latin typeface="Nunito" pitchFamily="2" charset="0"/>
              </a:rPr>
              <a:t>A process is an ‘active’ entity instead of a program, which is considered a ‘passive’ entity. </a:t>
            </a:r>
          </a:p>
          <a:p>
            <a:pPr algn="just" rtl="0" fontAlgn="base"/>
            <a:r>
              <a:rPr lang="en-US" b="0" i="0" dirty="0">
                <a:solidFill>
                  <a:srgbClr val="273239"/>
                </a:solidFill>
                <a:effectLst/>
                <a:latin typeface="Nunito" pitchFamily="2" charset="0"/>
              </a:rPr>
              <a:t>A single program can create many processes when run multiple times</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Process management refers to the techniques and strategies used by organizations to design, monitor, and control their business processes to achieve their goals efficiently and effectively. It involves identifying the steps involved in completing a task, assessing the resources required for each step, and determining the best way to execute the task.</a:t>
            </a:r>
          </a:p>
          <a:p>
            <a:pPr algn="just" rtl="0" fontAlgn="base"/>
            <a:endParaRPr lang="en-US" dirty="0">
              <a:solidFill>
                <a:srgbClr val="273239"/>
              </a:solidFill>
              <a:latin typeface="Nunito" pitchFamily="2" charset="0"/>
            </a:endParaRPr>
          </a:p>
          <a:p>
            <a:pPr algn="just" rtl="0" fontAlgn="base"/>
            <a:r>
              <a:rPr lang="en-US" b="0" i="0" dirty="0">
                <a:solidFill>
                  <a:srgbClr val="273239"/>
                </a:solidFill>
                <a:effectLst/>
                <a:latin typeface="Nunito" pitchFamily="2" charset="0"/>
              </a:rPr>
              <a:t>Process management can help organizations improve their operational efficiency, reduce costs, increase customer satisfaction, and maintain compliance with regulatory requirements. It involves analyzing the performance of existing processes, identifying bottlenecks, and making changes to optimize the process flow.</a:t>
            </a:r>
          </a:p>
        </p:txBody>
      </p:sp>
    </p:spTree>
    <p:extLst>
      <p:ext uri="{BB962C8B-B14F-4D97-AF65-F5344CB8AC3E}">
        <p14:creationId xmlns:p14="http://schemas.microsoft.com/office/powerpoint/2010/main" val="353298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3E7A1981-41A3-1009-FC4D-EBB3377E89E3}"/>
              </a:ext>
            </a:extLst>
          </p:cNvPr>
          <p:cNvSpPr txBox="1"/>
          <p:nvPr/>
        </p:nvSpPr>
        <p:spPr>
          <a:xfrm>
            <a:off x="851836" y="671691"/>
            <a:ext cx="10633028" cy="3970318"/>
          </a:xfrm>
          <a:prstGeom prst="rect">
            <a:avLst/>
          </a:prstGeom>
          <a:noFill/>
        </p:spPr>
        <p:txBody>
          <a:bodyPr wrap="square">
            <a:spAutoFit/>
          </a:bodyPr>
          <a:lstStyle/>
          <a:p>
            <a:pPr algn="l" fontAlgn="base"/>
            <a:r>
              <a:rPr lang="en-US" b="1" i="0" dirty="0">
                <a:solidFill>
                  <a:srgbClr val="273239"/>
                </a:solidFill>
                <a:effectLst/>
                <a:latin typeface="Nunito" pitchFamily="2" charset="0"/>
              </a:rPr>
              <a:t>Preemptive Scheduling</a:t>
            </a:r>
          </a:p>
          <a:p>
            <a:pPr algn="just" rtl="0" fontAlgn="base"/>
            <a:r>
              <a:rPr lang="en-US" b="0" i="0" dirty="0">
                <a:solidFill>
                  <a:srgbClr val="273239"/>
                </a:solidFill>
                <a:effectLst/>
                <a:latin typeface="Nunito" pitchFamily="2" charset="0"/>
              </a:rPr>
              <a:t>Preemptive scheduling is used when a process switches from the running state to the ready state or from the waiting state to the ready state. The resources (mainly CPU cycles) are allocated to the process for a limited amount of time and then taken away, and the process is again placed back in the ready queue if that process still has CPU burst time remaining. That process stays in the ready queue till it gets its next chance to execute. </a:t>
            </a:r>
          </a:p>
          <a:p>
            <a:pPr algn="just"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are the different terminologies to take care of in any CPU Scheduling algorithm?</a:t>
            </a:r>
          </a:p>
          <a:p>
            <a:pPr algn="l" fontAlgn="base">
              <a:buFont typeface="Arial" panose="020B0604020202020204" pitchFamily="34" charset="0"/>
              <a:buChar char="•"/>
            </a:pPr>
            <a:r>
              <a:rPr lang="en-US" b="1" i="0" dirty="0">
                <a:solidFill>
                  <a:srgbClr val="273239"/>
                </a:solidFill>
                <a:effectLst/>
                <a:latin typeface="Nunito" pitchFamily="2" charset="0"/>
              </a:rPr>
              <a:t>Arrival Time:</a:t>
            </a:r>
            <a:r>
              <a:rPr lang="en-US" b="0" i="0" dirty="0">
                <a:solidFill>
                  <a:srgbClr val="273239"/>
                </a:solidFill>
                <a:effectLst/>
                <a:latin typeface="Nunito" pitchFamily="2" charset="0"/>
              </a:rPr>
              <a:t> Time at which the process arrives in the ready queue.</a:t>
            </a:r>
          </a:p>
          <a:p>
            <a:pPr algn="l" fontAlgn="base">
              <a:buFont typeface="Arial" panose="020B0604020202020204" pitchFamily="34" charset="0"/>
              <a:buChar char="•"/>
            </a:pPr>
            <a:r>
              <a:rPr lang="en-US" b="1" i="0" dirty="0">
                <a:solidFill>
                  <a:srgbClr val="273239"/>
                </a:solidFill>
                <a:effectLst/>
                <a:latin typeface="Nunito" pitchFamily="2" charset="0"/>
              </a:rPr>
              <a:t>Completion Time:</a:t>
            </a:r>
            <a:r>
              <a:rPr lang="en-US" b="0" i="0" dirty="0">
                <a:solidFill>
                  <a:srgbClr val="273239"/>
                </a:solidFill>
                <a:effectLst/>
                <a:latin typeface="Nunito" pitchFamily="2" charset="0"/>
              </a:rPr>
              <a:t> Time at which process completes its execution.</a:t>
            </a:r>
          </a:p>
          <a:p>
            <a:pPr algn="l" fontAlgn="base">
              <a:buFont typeface="Arial" panose="020B0604020202020204" pitchFamily="34" charset="0"/>
              <a:buChar char="•"/>
            </a:pPr>
            <a:r>
              <a:rPr lang="en-US" b="1" i="0" dirty="0">
                <a:solidFill>
                  <a:srgbClr val="273239"/>
                </a:solidFill>
                <a:effectLst/>
                <a:latin typeface="Nunito" pitchFamily="2" charset="0"/>
              </a:rPr>
              <a:t>Burst Time:</a:t>
            </a:r>
            <a:r>
              <a:rPr lang="en-US" b="0" i="0" dirty="0">
                <a:solidFill>
                  <a:srgbClr val="273239"/>
                </a:solidFill>
                <a:effectLst/>
                <a:latin typeface="Nunito" pitchFamily="2" charset="0"/>
              </a:rPr>
              <a:t> Time required by a process for CPU execution.</a:t>
            </a:r>
          </a:p>
          <a:p>
            <a:pPr algn="l" fontAlgn="base">
              <a:buFont typeface="Arial" panose="020B0604020202020204" pitchFamily="34" charset="0"/>
              <a:buChar char="•"/>
            </a:pPr>
            <a:r>
              <a:rPr lang="en-US" b="1" i="0" dirty="0">
                <a:solidFill>
                  <a:srgbClr val="273239"/>
                </a:solidFill>
                <a:effectLst/>
                <a:latin typeface="Nunito" pitchFamily="2" charset="0"/>
              </a:rPr>
              <a:t>Turn Around Time:</a:t>
            </a:r>
            <a:r>
              <a:rPr lang="en-US" b="0" i="0" dirty="0">
                <a:solidFill>
                  <a:srgbClr val="273239"/>
                </a:solidFill>
                <a:effectLst/>
                <a:latin typeface="Nunito" pitchFamily="2" charset="0"/>
              </a:rPr>
              <a:t> Time Difference between completion time and arrival time</a:t>
            </a:r>
          </a:p>
          <a:p>
            <a:pPr fontAlgn="base">
              <a:buFont typeface="Arial" panose="020B0604020202020204" pitchFamily="34" charset="0"/>
              <a:buChar char="•"/>
            </a:pPr>
            <a:r>
              <a:rPr lang="en-US" b="1" i="0" dirty="0">
                <a:solidFill>
                  <a:srgbClr val="273239"/>
                </a:solidFill>
                <a:effectLst/>
                <a:latin typeface="Nunito" pitchFamily="2" charset="0"/>
              </a:rPr>
              <a:t>Waiting Time(W.T):</a:t>
            </a:r>
            <a:r>
              <a:rPr lang="en-US" b="0" i="0" dirty="0">
                <a:solidFill>
                  <a:srgbClr val="273239"/>
                </a:solidFill>
                <a:effectLst/>
                <a:latin typeface="Nunito" pitchFamily="2" charset="0"/>
              </a:rPr>
              <a:t> Time Difference between turn around time and burst time.</a:t>
            </a:r>
          </a:p>
          <a:p>
            <a:pPr algn="l" fontAlgn="base">
              <a:buFont typeface="Arial" panose="020B0604020202020204" pitchFamily="34" charset="0"/>
              <a:buChar char="•"/>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880484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6A9FCA61-90B3-6744-151D-92F18D1C5377}"/>
              </a:ext>
            </a:extLst>
          </p:cNvPr>
          <p:cNvSpPr txBox="1"/>
          <p:nvPr/>
        </p:nvSpPr>
        <p:spPr>
          <a:xfrm>
            <a:off x="851836" y="725252"/>
            <a:ext cx="10495868" cy="5909310"/>
          </a:xfrm>
          <a:prstGeom prst="rect">
            <a:avLst/>
          </a:prstGeom>
          <a:noFill/>
        </p:spPr>
        <p:txBody>
          <a:bodyPr wrap="square">
            <a:spAutoFit/>
          </a:bodyPr>
          <a:lstStyle/>
          <a:p>
            <a:pPr algn="just" fontAlgn="base"/>
            <a:r>
              <a:rPr lang="en-US" b="1" i="0" dirty="0">
                <a:solidFill>
                  <a:srgbClr val="273239"/>
                </a:solidFill>
                <a:effectLst/>
                <a:latin typeface="Nunito" pitchFamily="2" charset="0"/>
              </a:rPr>
              <a:t>Shortest Remaining Time First (SRTF) scheduling algorithm</a:t>
            </a:r>
            <a:r>
              <a:rPr lang="en-US" b="0" i="0" dirty="0">
                <a:solidFill>
                  <a:srgbClr val="273239"/>
                </a:solidFill>
                <a:effectLst/>
                <a:latin typeface="Nunito" pitchFamily="2" charset="0"/>
              </a:rPr>
              <a:t>, the process with the smallest amount of time remaining until completion is selected to execute. Since the currently executing process is the one with the shortest amount of time remaining by definition, and since that time should only reduce as execution progresses, processes will always run until they complete or a new process is added that requires a </a:t>
            </a:r>
            <a:r>
              <a:rPr lang="en-US" b="1" i="0" dirty="0">
                <a:solidFill>
                  <a:srgbClr val="273239"/>
                </a:solidFill>
                <a:effectLst/>
                <a:latin typeface="Nunito" pitchFamily="2" charset="0"/>
              </a:rPr>
              <a:t>smaller amount of time.</a:t>
            </a:r>
            <a:r>
              <a:rPr lang="en-US" b="0" i="0" dirty="0">
                <a:solidFill>
                  <a:srgbClr val="273239"/>
                </a:solidFill>
                <a:effectLst/>
                <a:latin typeface="Nunito" pitchFamily="2" charset="0"/>
              </a:rPr>
              <a:t> </a:t>
            </a:r>
          </a:p>
          <a:p>
            <a:pPr algn="just" rtl="0" fontAlgn="base"/>
            <a:endParaRPr lang="en-US" b="1" i="0" dirty="0">
              <a:solidFill>
                <a:srgbClr val="273239"/>
              </a:solidFill>
              <a:effectLst/>
              <a:latin typeface="Nunito" pitchFamily="2" charset="0"/>
            </a:endParaRPr>
          </a:p>
          <a:p>
            <a:pPr algn="just" fontAlgn="base"/>
            <a:r>
              <a:rPr lang="en-US" b="1" i="0" dirty="0">
                <a:solidFill>
                  <a:srgbClr val="273239"/>
                </a:solidFill>
                <a:effectLst/>
                <a:latin typeface="Nunito" pitchFamily="2" charset="0"/>
              </a:rPr>
              <a:t>Preemptive Scheduling 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Because a process may not monopolize the processor, it is a more reliable method.</a:t>
            </a:r>
          </a:p>
          <a:p>
            <a:pPr algn="l" fontAlgn="base">
              <a:buFont typeface="+mj-lt"/>
              <a:buAutoNum type="arabicPeriod" startAt="2"/>
            </a:pPr>
            <a:r>
              <a:rPr lang="en-US" b="0" i="0" dirty="0">
                <a:solidFill>
                  <a:srgbClr val="273239"/>
                </a:solidFill>
                <a:effectLst/>
                <a:latin typeface="Nunito" pitchFamily="2" charset="0"/>
              </a:rPr>
              <a:t>Each occurrence prevents the completion of ongoing tasks.</a:t>
            </a:r>
          </a:p>
          <a:p>
            <a:pPr algn="l" fontAlgn="base">
              <a:buFont typeface="+mj-lt"/>
              <a:buAutoNum type="arabicPeriod" startAt="3"/>
            </a:pPr>
            <a:r>
              <a:rPr lang="en-US" b="0" i="0" dirty="0">
                <a:solidFill>
                  <a:srgbClr val="273239"/>
                </a:solidFill>
                <a:effectLst/>
                <a:latin typeface="Nunito" pitchFamily="2" charset="0"/>
              </a:rPr>
              <a:t>The average response time is improved.</a:t>
            </a:r>
          </a:p>
          <a:p>
            <a:pPr algn="l" fontAlgn="base">
              <a:buFont typeface="+mj-lt"/>
              <a:buAutoNum type="arabicPeriod" startAt="4"/>
            </a:pPr>
            <a:r>
              <a:rPr lang="en-US" b="0" i="0" dirty="0">
                <a:solidFill>
                  <a:srgbClr val="273239"/>
                </a:solidFill>
                <a:effectLst/>
                <a:latin typeface="Nunito" pitchFamily="2" charset="0"/>
              </a:rPr>
              <a:t>Utilizing this method in a multi-programming environment is more advantageous.</a:t>
            </a:r>
          </a:p>
          <a:p>
            <a:pPr algn="l" fontAlgn="base">
              <a:buFont typeface="+mj-lt"/>
              <a:buAutoNum type="arabicPeriod" startAt="5"/>
            </a:pPr>
            <a:r>
              <a:rPr lang="en-US" b="0" i="0" dirty="0">
                <a:solidFill>
                  <a:srgbClr val="273239"/>
                </a:solidFill>
                <a:effectLst/>
                <a:latin typeface="Nunito" pitchFamily="2" charset="0"/>
              </a:rPr>
              <a:t>The operating system makes sure that every process using the CPU is using the same amount of CPU time.</a:t>
            </a:r>
          </a:p>
          <a:p>
            <a:pPr algn="l" fontAlgn="base"/>
            <a:endParaRPr lang="en-US" b="0" i="0" dirty="0">
              <a:solidFill>
                <a:srgbClr val="273239"/>
              </a:solidFill>
              <a:effectLst/>
              <a:latin typeface="Nunito" pitchFamily="2" charset="0"/>
            </a:endParaRPr>
          </a:p>
          <a:p>
            <a:pPr algn="just" fontAlgn="base"/>
            <a:r>
              <a:rPr lang="en-US" b="1" i="0" dirty="0">
                <a:solidFill>
                  <a:srgbClr val="273239"/>
                </a:solidFill>
                <a:effectLst/>
                <a:latin typeface="Nunito" pitchFamily="2" charset="0"/>
              </a:rPr>
              <a:t>Preemptive Scheduling Disadvantages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Limited computational resources must be used.</a:t>
            </a:r>
          </a:p>
          <a:p>
            <a:pPr algn="l" fontAlgn="base">
              <a:buFont typeface="+mj-lt"/>
              <a:buAutoNum type="arabicPeriod" startAt="2"/>
            </a:pPr>
            <a:r>
              <a:rPr lang="en-US" b="0" i="0" dirty="0">
                <a:solidFill>
                  <a:srgbClr val="273239"/>
                </a:solidFill>
                <a:effectLst/>
                <a:latin typeface="Nunito" pitchFamily="2" charset="0"/>
              </a:rPr>
              <a:t>Suspending the running process, changing the context, and dispatching the new incoming process all take more time.</a:t>
            </a:r>
          </a:p>
          <a:p>
            <a:pPr algn="l" fontAlgn="base">
              <a:buFont typeface="+mj-lt"/>
              <a:buAutoNum type="arabicPeriod" startAt="3"/>
            </a:pPr>
            <a:r>
              <a:rPr lang="en-US" b="0" i="0" dirty="0">
                <a:solidFill>
                  <a:srgbClr val="273239"/>
                </a:solidFill>
                <a:effectLst/>
                <a:latin typeface="Nunito" pitchFamily="2" charset="0"/>
              </a:rPr>
              <a:t>The low-priority process would have to wait if multiple high-priority processes arrived at the same time.</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031435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6757485B-7F03-1A74-55AE-5FEE05102A40}"/>
              </a:ext>
            </a:extLst>
          </p:cNvPr>
          <p:cNvSpPr txBox="1"/>
          <p:nvPr/>
        </p:nvSpPr>
        <p:spPr>
          <a:xfrm>
            <a:off x="640080" y="671691"/>
            <a:ext cx="10835640" cy="5909310"/>
          </a:xfrm>
          <a:prstGeom prst="rect">
            <a:avLst/>
          </a:prstGeom>
          <a:noFill/>
        </p:spPr>
        <p:txBody>
          <a:bodyPr wrap="square">
            <a:spAutoFit/>
          </a:bodyPr>
          <a:lstStyle/>
          <a:p>
            <a:pPr algn="l" fontAlgn="base"/>
            <a:r>
              <a:rPr lang="en-US" b="1" i="0" dirty="0">
                <a:solidFill>
                  <a:srgbClr val="273239"/>
                </a:solidFill>
                <a:effectLst/>
                <a:latin typeface="Nunito" pitchFamily="2" charset="0"/>
              </a:rPr>
              <a:t>Shortest Job First(SJF):</a:t>
            </a:r>
          </a:p>
          <a:p>
            <a:pPr algn="l" rtl="0" fontAlgn="base"/>
            <a:r>
              <a:rPr lang="en-US" b="0" i="0" dirty="0">
                <a:solidFill>
                  <a:srgbClr val="273239"/>
                </a:solidFill>
                <a:effectLst/>
                <a:latin typeface="Nunito" pitchFamily="2" charset="0"/>
              </a:rPr>
              <a:t>is a scheduling process that selects the waiting process with the smallest execution time to execute next. This scheduling method may or may not be preemptive. Significantly reduces the average waiting time for other processes waiting to be executed. The full form of SJF is Shortest Job First.</a:t>
            </a:r>
          </a:p>
          <a:p>
            <a:pPr algn="l" rtl="0" fontAlgn="base"/>
            <a:r>
              <a:rPr lang="en-US" b="1" i="0" dirty="0">
                <a:solidFill>
                  <a:srgbClr val="273239"/>
                </a:solidFill>
                <a:effectLst/>
                <a:latin typeface="Nunito" pitchFamily="2" charset="0"/>
              </a:rPr>
              <a:t>Characteristics of SJF:</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Shortest Job First has the advantage of having a minimum average waiting time among all operating system scheduling algorithms.</a:t>
            </a:r>
          </a:p>
          <a:p>
            <a:pPr algn="l" fontAlgn="base">
              <a:buFont typeface="Arial" panose="020B0604020202020204" pitchFamily="34" charset="0"/>
              <a:buChar char="•"/>
            </a:pPr>
            <a:r>
              <a:rPr lang="en-US" b="0" i="0" dirty="0">
                <a:solidFill>
                  <a:srgbClr val="273239"/>
                </a:solidFill>
                <a:effectLst/>
                <a:latin typeface="Nunito" pitchFamily="2" charset="0"/>
              </a:rPr>
              <a:t>It is associated with each task as a unit of time to complete.</a:t>
            </a:r>
          </a:p>
          <a:p>
            <a:pPr algn="l" fontAlgn="base">
              <a:buFont typeface="Arial" panose="020B0604020202020204" pitchFamily="34" charset="0"/>
              <a:buChar char="•"/>
            </a:pPr>
            <a:r>
              <a:rPr lang="en-US" b="0" i="0" dirty="0">
                <a:solidFill>
                  <a:srgbClr val="273239"/>
                </a:solidFill>
                <a:effectLst/>
                <a:latin typeface="Nunito" pitchFamily="2" charset="0"/>
              </a:rPr>
              <a:t>It may cause starvation if shorter processes keep coming. This problem can be solved using the concept of aging.</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Longest Job First(LJF):</a:t>
            </a:r>
          </a:p>
          <a:p>
            <a:pPr algn="l" rtl="0" fontAlgn="base"/>
            <a:r>
              <a:rPr lang="en-US" b="0" i="0" dirty="0">
                <a:solidFill>
                  <a:srgbClr val="273239"/>
                </a:solidFill>
                <a:effectLst/>
                <a:latin typeface="Nunito" pitchFamily="2" charset="0"/>
              </a:rPr>
              <a:t>The scheduling process is just the opposite of the shortest job first (SJF), as the name suggests this algorithm is based on the fact that the process with the largest burst time is processed first. Longest Job First is non-preemptive in nature.</a:t>
            </a:r>
          </a:p>
          <a:p>
            <a:pPr algn="l" rtl="0" fontAlgn="base"/>
            <a:r>
              <a:rPr lang="en-US" b="1" i="0" dirty="0">
                <a:solidFill>
                  <a:srgbClr val="273239"/>
                </a:solidFill>
                <a:effectLst/>
                <a:latin typeface="Nunito" pitchFamily="2" charset="0"/>
              </a:rPr>
              <a:t>Characteristics of LJF:</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Among all the processes waiting in a waiting queue, the CPU is always assigned to the process having the largest burst time.</a:t>
            </a:r>
          </a:p>
          <a:p>
            <a:pPr algn="l" fontAlgn="base">
              <a:buFont typeface="Arial" panose="020B0604020202020204" pitchFamily="34" charset="0"/>
              <a:buChar char="•"/>
            </a:pPr>
            <a:r>
              <a:rPr lang="en-US" b="0" i="0" dirty="0">
                <a:solidFill>
                  <a:srgbClr val="273239"/>
                </a:solidFill>
                <a:effectLst/>
                <a:latin typeface="Nunito" pitchFamily="2" charset="0"/>
              </a:rPr>
              <a:t>If two processes have the same burst time then the tie is broken using FCFS i.e. the process that arrived first is processed first. And LJF CPU Scheduling can be of both preemptive and non-preemptive types.</a:t>
            </a:r>
          </a:p>
          <a:p>
            <a:endParaRPr lang="en-US" dirty="0"/>
          </a:p>
        </p:txBody>
      </p:sp>
    </p:spTree>
    <p:extLst>
      <p:ext uri="{BB962C8B-B14F-4D97-AF65-F5344CB8AC3E}">
        <p14:creationId xmlns:p14="http://schemas.microsoft.com/office/powerpoint/2010/main" val="519627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6CEB7966-461E-A869-A8B7-80EEA268E18B}"/>
              </a:ext>
            </a:extLst>
          </p:cNvPr>
          <p:cNvSpPr txBox="1"/>
          <p:nvPr/>
        </p:nvSpPr>
        <p:spPr>
          <a:xfrm>
            <a:off x="685800" y="752684"/>
            <a:ext cx="10826496"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Priority Scheduling:</a:t>
            </a:r>
          </a:p>
          <a:p>
            <a:pPr algn="l" rtl="0" fontAlgn="base"/>
            <a:r>
              <a:rPr lang="en-US" b="0" i="0" dirty="0">
                <a:solidFill>
                  <a:srgbClr val="273239"/>
                </a:solidFill>
                <a:effectLst/>
                <a:latin typeface="Nunito" pitchFamily="2" charset="0"/>
              </a:rPr>
              <a:t>is a preemptive method of CPU scheduling algorithm that works </a:t>
            </a:r>
            <a:r>
              <a:rPr lang="en-US" b="1" i="0" dirty="0">
                <a:solidFill>
                  <a:srgbClr val="273239"/>
                </a:solidFill>
                <a:effectLst/>
                <a:latin typeface="Nunito" pitchFamily="2" charset="0"/>
              </a:rPr>
              <a:t>based on the priority</a:t>
            </a:r>
            <a:r>
              <a:rPr lang="en-US" b="0" i="0" dirty="0">
                <a:solidFill>
                  <a:srgbClr val="273239"/>
                </a:solidFill>
                <a:effectLst/>
                <a:latin typeface="Nunito" pitchFamily="2" charset="0"/>
              </a:rPr>
              <a:t> of a process. In this algorithm, the editor sets the functions to be as important, meaning that the most important process must be done first. In the case of any conflict, that is, where there is more than one process with equal value, then the most important CPU planning algorithm works based on the FCFS</a:t>
            </a:r>
          </a:p>
          <a:p>
            <a:pPr algn="l" rtl="0" fontAlgn="base"/>
            <a:r>
              <a:rPr lang="en-US" b="1" i="0" dirty="0">
                <a:solidFill>
                  <a:srgbClr val="273239"/>
                </a:solidFill>
                <a:effectLst/>
                <a:latin typeface="Nunito" pitchFamily="2" charset="0"/>
              </a:rPr>
              <a:t>Characteristics of Priority Scheduling:</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Schedules tasks based on priority.</a:t>
            </a:r>
          </a:p>
          <a:p>
            <a:pPr algn="l" fontAlgn="base">
              <a:buFont typeface="Arial" panose="020B0604020202020204" pitchFamily="34" charset="0"/>
              <a:buChar char="•"/>
            </a:pPr>
            <a:r>
              <a:rPr lang="en-US" b="0" i="0" dirty="0">
                <a:solidFill>
                  <a:srgbClr val="273239"/>
                </a:solidFill>
                <a:effectLst/>
                <a:latin typeface="Nunito" pitchFamily="2" charset="0"/>
              </a:rPr>
              <a:t>When the higher priority work arrives and a task with less priority is executed, the higher priority process will take the place of the less priority process</a:t>
            </a:r>
          </a:p>
          <a:p>
            <a:pPr algn="l" fontAlgn="base">
              <a:buFont typeface="Arial" panose="020B0604020202020204" pitchFamily="34" charset="0"/>
              <a:buChar char="•"/>
            </a:pPr>
            <a:r>
              <a:rPr lang="en-US" b="0" i="0" dirty="0">
                <a:solidFill>
                  <a:srgbClr val="273239"/>
                </a:solidFill>
                <a:effectLst/>
                <a:latin typeface="Nunito" pitchFamily="2" charset="0"/>
              </a:rPr>
              <a:t>The later is suspended until the execution is complete.</a:t>
            </a:r>
          </a:p>
          <a:p>
            <a:pPr algn="l" fontAlgn="base">
              <a:buFont typeface="Arial" panose="020B0604020202020204" pitchFamily="34" charset="0"/>
              <a:buChar char="•"/>
            </a:pPr>
            <a:r>
              <a:rPr lang="en-US" b="0" i="0" dirty="0">
                <a:solidFill>
                  <a:srgbClr val="273239"/>
                </a:solidFill>
                <a:effectLst/>
                <a:latin typeface="Nunito" pitchFamily="2" charset="0"/>
              </a:rPr>
              <a:t> The lower the number assigned, the higher the priority level of a process.</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Round robin:</a:t>
            </a:r>
          </a:p>
          <a:p>
            <a:pPr algn="l" rtl="0" fontAlgn="base"/>
            <a:r>
              <a:rPr lang="en-US" b="0" i="0" dirty="0">
                <a:solidFill>
                  <a:srgbClr val="273239"/>
                </a:solidFill>
                <a:effectLst/>
                <a:latin typeface="Nunito" pitchFamily="2" charset="0"/>
              </a:rPr>
              <a:t>is a CPU scheduling algorithm where each process is cyclically assigned a fixed time slot. It is the preemptive version of</a:t>
            </a:r>
            <a:r>
              <a:rPr lang="en-US" b="0" i="0" u="sng" dirty="0">
                <a:solidFill>
                  <a:srgbClr val="273239"/>
                </a:solidFill>
                <a:effectLst/>
                <a:latin typeface="Nunito" pitchFamily="2" charset="0"/>
              </a:rPr>
              <a:t> the </a:t>
            </a:r>
            <a:r>
              <a:rPr lang="en-US" b="0" i="0" dirty="0">
                <a:solidFill>
                  <a:srgbClr val="273239"/>
                </a:solidFill>
                <a:effectLst/>
                <a:latin typeface="Nunito" pitchFamily="2" charset="0"/>
              </a:rPr>
              <a:t>First come First Serve CPU Scheduling algorithm. Round Robin CPU Algorithm generally focuses on Time Sharing technique. </a:t>
            </a:r>
          </a:p>
          <a:p>
            <a:pPr algn="l" rtl="0" fontAlgn="base"/>
            <a:r>
              <a:rPr lang="en-US" b="1" i="0" dirty="0">
                <a:solidFill>
                  <a:srgbClr val="273239"/>
                </a:solidFill>
                <a:effectLst/>
                <a:latin typeface="Nunito" pitchFamily="2" charset="0"/>
              </a:rPr>
              <a:t>Characteristics of Round robin:</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It’s simple, easy to use, and starvation-free as all processes get the balanced CPU allocation.</a:t>
            </a:r>
          </a:p>
          <a:p>
            <a:pPr algn="l" fontAlgn="base">
              <a:buFont typeface="Arial" panose="020B0604020202020204" pitchFamily="34" charset="0"/>
              <a:buChar char="•"/>
            </a:pPr>
            <a:r>
              <a:rPr lang="en-US" b="0" i="0" dirty="0">
                <a:solidFill>
                  <a:srgbClr val="273239"/>
                </a:solidFill>
                <a:effectLst/>
                <a:latin typeface="Nunito" pitchFamily="2" charset="0"/>
              </a:rPr>
              <a:t>One of the most widely used methods in CPU scheduling as a core.</a:t>
            </a:r>
          </a:p>
          <a:p>
            <a:pPr algn="l" fontAlgn="base">
              <a:buFont typeface="Arial" panose="020B0604020202020204" pitchFamily="34" charset="0"/>
              <a:buChar char="•"/>
            </a:pPr>
            <a:r>
              <a:rPr lang="en-US" b="0" i="0" dirty="0">
                <a:solidFill>
                  <a:srgbClr val="273239"/>
                </a:solidFill>
                <a:effectLst/>
                <a:latin typeface="Nunito" pitchFamily="2" charset="0"/>
              </a:rPr>
              <a:t>It is considered preemptive as the processes are given to the CPU for a very limited time.</a:t>
            </a:r>
          </a:p>
        </p:txBody>
      </p:sp>
    </p:spTree>
    <p:extLst>
      <p:ext uri="{BB962C8B-B14F-4D97-AF65-F5344CB8AC3E}">
        <p14:creationId xmlns:p14="http://schemas.microsoft.com/office/powerpoint/2010/main" val="909394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ADF4F009-4F7F-B28E-8E6C-5A0A058222B6}"/>
              </a:ext>
            </a:extLst>
          </p:cNvPr>
          <p:cNvSpPr txBox="1"/>
          <p:nvPr/>
        </p:nvSpPr>
        <p:spPr>
          <a:xfrm>
            <a:off x="714676" y="780348"/>
            <a:ext cx="10761044" cy="4524315"/>
          </a:xfrm>
          <a:prstGeom prst="rect">
            <a:avLst/>
          </a:prstGeom>
          <a:noFill/>
        </p:spPr>
        <p:txBody>
          <a:bodyPr wrap="square">
            <a:spAutoFit/>
          </a:bodyPr>
          <a:lstStyle/>
          <a:p>
            <a:pPr algn="l" fontAlgn="base"/>
            <a:r>
              <a:rPr lang="en-US" b="1" i="0" dirty="0">
                <a:effectLst/>
                <a:latin typeface="Nunito" pitchFamily="2" charset="0"/>
              </a:rPr>
              <a:t>Non-Preemptive Scheduling</a:t>
            </a:r>
          </a:p>
          <a:p>
            <a:pPr algn="just" rtl="0" fontAlgn="base"/>
            <a:r>
              <a:rPr lang="en-US" b="0" i="0" dirty="0">
                <a:effectLst/>
                <a:latin typeface="Nunito" pitchFamily="2" charset="0"/>
              </a:rPr>
              <a:t>Non-preemptive Scheduling is used when a process terminates, or a process switches from running to the waiting state. In this scheduling, once the resources (CPU cycles) are allocated to a process, the process holds the CPU till it gets terminated or reaches a waiting state. In the case of non-preemptive scheduling does not interrupt a process running CPU in the middle of the execution. Instead, it waits till the process completes its CPU burst time, and then it can allocate the CPU to another process. </a:t>
            </a:r>
          </a:p>
          <a:p>
            <a:pPr algn="just" rtl="0" fontAlgn="base"/>
            <a:endParaRPr lang="en-US" dirty="0">
              <a:latin typeface="Nunito" pitchFamily="2" charset="0"/>
            </a:endParaRPr>
          </a:p>
          <a:p>
            <a:pPr algn="l" fontAlgn="base"/>
            <a:r>
              <a:rPr lang="en-US" b="1" i="0" dirty="0">
                <a:solidFill>
                  <a:srgbClr val="273239"/>
                </a:solidFill>
                <a:effectLst/>
                <a:latin typeface="Nunito" pitchFamily="2" charset="0"/>
              </a:rPr>
              <a:t>First Come First Serve: </a:t>
            </a:r>
          </a:p>
          <a:p>
            <a:pPr algn="l" rtl="0" fontAlgn="base"/>
            <a:r>
              <a:rPr lang="en-US" b="1" i="0" dirty="0">
                <a:solidFill>
                  <a:srgbClr val="273239"/>
                </a:solidFill>
                <a:effectLst/>
                <a:latin typeface="Nunito" pitchFamily="2" charset="0"/>
              </a:rPr>
              <a:t>FCFS </a:t>
            </a:r>
            <a:r>
              <a:rPr lang="en-US" b="0" i="0" dirty="0">
                <a:solidFill>
                  <a:srgbClr val="273239"/>
                </a:solidFill>
                <a:effectLst/>
                <a:latin typeface="Nunito" pitchFamily="2" charset="0"/>
              </a:rPr>
              <a:t>considered to be the simplest of all operating system scheduling algorithms. The first come first serve scheduling algorithm states that the process that requests the CPU first is allocated the CPU first and is implemented by using a FIFO queue.</a:t>
            </a:r>
          </a:p>
          <a:p>
            <a:pPr algn="l" rtl="0" fontAlgn="base"/>
            <a:r>
              <a:rPr lang="en-US" b="1" i="0" dirty="0">
                <a:solidFill>
                  <a:srgbClr val="273239"/>
                </a:solidFill>
                <a:effectLst/>
                <a:latin typeface="Nunito" pitchFamily="2" charset="0"/>
              </a:rPr>
              <a:t>Characteristics of FCFS:</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FCFS supports non-preemptive and preemptive CPU scheduling algorithms.</a:t>
            </a:r>
          </a:p>
          <a:p>
            <a:pPr algn="l" fontAlgn="base">
              <a:buFont typeface="Arial" panose="020B0604020202020204" pitchFamily="34" charset="0"/>
              <a:buChar char="•"/>
            </a:pPr>
            <a:r>
              <a:rPr lang="en-US" b="0" i="0" dirty="0">
                <a:solidFill>
                  <a:srgbClr val="273239"/>
                </a:solidFill>
                <a:effectLst/>
                <a:latin typeface="Nunito" pitchFamily="2" charset="0"/>
              </a:rPr>
              <a:t>Tasks are always executed on a First-come, First-serve concept.</a:t>
            </a:r>
          </a:p>
          <a:p>
            <a:pPr algn="l" fontAlgn="base">
              <a:buFont typeface="Arial" panose="020B0604020202020204" pitchFamily="34" charset="0"/>
              <a:buChar char="•"/>
            </a:pPr>
            <a:r>
              <a:rPr lang="en-US" b="0" i="0" dirty="0">
                <a:solidFill>
                  <a:srgbClr val="273239"/>
                </a:solidFill>
                <a:effectLst/>
                <a:latin typeface="Nunito" pitchFamily="2" charset="0"/>
              </a:rPr>
              <a:t>FCFS is easy to implement and use.</a:t>
            </a:r>
          </a:p>
          <a:p>
            <a:pPr algn="l" fontAlgn="base">
              <a:buFont typeface="Arial" panose="020B0604020202020204" pitchFamily="34" charset="0"/>
              <a:buChar char="•"/>
            </a:pPr>
            <a:r>
              <a:rPr lang="en-US" b="0" i="0" dirty="0">
                <a:solidFill>
                  <a:srgbClr val="273239"/>
                </a:solidFill>
                <a:effectLst/>
                <a:latin typeface="Nunito" pitchFamily="2" charset="0"/>
              </a:rPr>
              <a:t>This algorithm is not very efficient in performance, and the wait time is quite high.</a:t>
            </a:r>
          </a:p>
        </p:txBody>
      </p:sp>
    </p:spTree>
    <p:extLst>
      <p:ext uri="{BB962C8B-B14F-4D97-AF65-F5344CB8AC3E}">
        <p14:creationId xmlns:p14="http://schemas.microsoft.com/office/powerpoint/2010/main" val="2139430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9CE63AC1-8009-32D2-CF50-409103653BE3}"/>
              </a:ext>
            </a:extLst>
          </p:cNvPr>
          <p:cNvSpPr txBox="1"/>
          <p:nvPr/>
        </p:nvSpPr>
        <p:spPr>
          <a:xfrm>
            <a:off x="720090" y="843677"/>
            <a:ext cx="6103620" cy="2862322"/>
          </a:xfrm>
          <a:prstGeom prst="rect">
            <a:avLst/>
          </a:prstGeom>
          <a:noFill/>
        </p:spPr>
        <p:txBody>
          <a:bodyPr wrap="square">
            <a:spAutoFit/>
          </a:bodyPr>
          <a:lstStyle/>
          <a:p>
            <a:pPr algn="just" rtl="0" fontAlgn="base"/>
            <a:r>
              <a:rPr lang="en-US" b="1" i="0" dirty="0">
                <a:solidFill>
                  <a:srgbClr val="273239"/>
                </a:solidFill>
                <a:effectLst/>
                <a:latin typeface="Nunito" pitchFamily="2" charset="0"/>
              </a:rPr>
              <a:t>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It has a minimal scheduling burden.</a:t>
            </a:r>
          </a:p>
          <a:p>
            <a:pPr algn="l" fontAlgn="base">
              <a:buFont typeface="+mj-lt"/>
              <a:buAutoNum type="arabicPeriod" startAt="2"/>
            </a:pPr>
            <a:r>
              <a:rPr lang="en-US" b="0" i="0" dirty="0">
                <a:solidFill>
                  <a:srgbClr val="273239"/>
                </a:solidFill>
                <a:effectLst/>
                <a:latin typeface="Nunito" pitchFamily="2" charset="0"/>
              </a:rPr>
              <a:t>It is a very easy procedure.</a:t>
            </a:r>
          </a:p>
          <a:p>
            <a:pPr algn="l" fontAlgn="base">
              <a:buFont typeface="+mj-lt"/>
              <a:buAutoNum type="arabicPeriod" startAt="3"/>
            </a:pPr>
            <a:r>
              <a:rPr lang="en-US" b="0" i="0" dirty="0">
                <a:solidFill>
                  <a:srgbClr val="273239"/>
                </a:solidFill>
                <a:effectLst/>
                <a:latin typeface="Nunito" pitchFamily="2" charset="0"/>
              </a:rPr>
              <a:t>Less computational resources are used.</a:t>
            </a:r>
          </a:p>
          <a:p>
            <a:pPr algn="l" fontAlgn="base">
              <a:buFont typeface="+mj-lt"/>
              <a:buAutoNum type="arabicPeriod" startAt="4"/>
            </a:pPr>
            <a:r>
              <a:rPr lang="en-US" b="0" i="0" dirty="0">
                <a:solidFill>
                  <a:srgbClr val="273239"/>
                </a:solidFill>
                <a:effectLst/>
                <a:latin typeface="Nunito" pitchFamily="2" charset="0"/>
              </a:rPr>
              <a:t>It has a high throughput rate.</a:t>
            </a:r>
          </a:p>
          <a:p>
            <a:pPr algn="l" fontAlgn="base">
              <a:buFont typeface="+mj-lt"/>
              <a:buAutoNum type="arabicPeriod" startAt="4"/>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a:t>
            </a:r>
            <a:endParaRPr lang="en-US" dirty="0">
              <a:solidFill>
                <a:srgbClr val="273239"/>
              </a:solidFill>
              <a:latin typeface="Nunito" pitchFamily="2" charset="0"/>
            </a:endParaRPr>
          </a:p>
          <a:p>
            <a:pPr algn="l" fontAlgn="base">
              <a:buFont typeface="+mj-lt"/>
              <a:buAutoNum type="arabicPeriod"/>
            </a:pPr>
            <a:r>
              <a:rPr lang="en-US" b="0" i="0" dirty="0">
                <a:solidFill>
                  <a:srgbClr val="273239"/>
                </a:solidFill>
                <a:effectLst/>
                <a:latin typeface="Nunito" pitchFamily="2" charset="0"/>
              </a:rPr>
              <a:t>Its response time to the process is super.</a:t>
            </a:r>
          </a:p>
          <a:p>
            <a:pPr algn="l" fontAlgn="base">
              <a:buFont typeface="+mj-lt"/>
              <a:buAutoNum type="arabicPeriod" startAt="2"/>
            </a:pPr>
            <a:r>
              <a:rPr lang="en-US" b="0" i="0" dirty="0">
                <a:solidFill>
                  <a:srgbClr val="273239"/>
                </a:solidFill>
                <a:effectLst/>
                <a:latin typeface="Nunito" pitchFamily="2" charset="0"/>
              </a:rPr>
              <a:t>Bugs can cause a computer to freeze up.</a:t>
            </a:r>
          </a:p>
          <a:p>
            <a:pPr algn="l" fontAlgn="base">
              <a:buFont typeface="+mj-lt"/>
              <a:buAutoNum type="arabicPeriod" startAt="4"/>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95120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51836" y="1039331"/>
            <a:ext cx="9572324" cy="2308324"/>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latin typeface="Nunito" pitchFamily="2" charset="0"/>
              </a:rPr>
              <a:t>Batch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Multi-Programming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Multi-Tasking Operating System (Time-Sharing )</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Distributed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Network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Real-Time Operating System</a:t>
            </a:r>
          </a:p>
          <a:p>
            <a:pPr marL="285750" indent="-285750" algn="l" fontAlgn="base">
              <a:buFont typeface="Arial" panose="020B0604020202020204" pitchFamily="34" charset="0"/>
              <a:buChar char="•"/>
            </a:pPr>
            <a:r>
              <a:rPr lang="en-US" dirty="0">
                <a:solidFill>
                  <a:srgbClr val="273239"/>
                </a:solidFill>
                <a:latin typeface="Nunito" pitchFamily="2" charset="0"/>
              </a:rPr>
              <a:t>Embedded </a:t>
            </a:r>
            <a:r>
              <a:rPr lang="en-US" b="0" i="0" dirty="0">
                <a:solidFill>
                  <a:srgbClr val="273239"/>
                </a:solidFill>
                <a:effectLst/>
                <a:latin typeface="Nunito" pitchFamily="2" charset="0"/>
              </a:rPr>
              <a:t>Operating System</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15549994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8" name="TextBox 7">
            <a:extLst>
              <a:ext uri="{FF2B5EF4-FFF2-40B4-BE49-F238E27FC236}">
                <a16:creationId xmlns:a16="http://schemas.microsoft.com/office/drawing/2014/main" id="{D5A3F153-AFF3-AA67-C19B-553B742D2106}"/>
              </a:ext>
            </a:extLst>
          </p:cNvPr>
          <p:cNvSpPr txBox="1"/>
          <p:nvPr/>
        </p:nvSpPr>
        <p:spPr>
          <a:xfrm>
            <a:off x="667512" y="646331"/>
            <a:ext cx="10917936"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Shortest Remaining Time First:</a:t>
            </a:r>
          </a:p>
          <a:p>
            <a:pPr algn="l" rtl="0" fontAlgn="base"/>
            <a:r>
              <a:rPr lang="en-US" b="1" i="0" dirty="0">
                <a:solidFill>
                  <a:srgbClr val="273239"/>
                </a:solidFill>
                <a:effectLst/>
                <a:latin typeface="Nunito" pitchFamily="2" charset="0"/>
              </a:rPr>
              <a:t>Shortest remaining time first</a:t>
            </a:r>
            <a:r>
              <a:rPr lang="en-US" b="0" i="0" dirty="0">
                <a:solidFill>
                  <a:srgbClr val="273239"/>
                </a:solidFill>
                <a:effectLst/>
                <a:latin typeface="Nunito" pitchFamily="2" charset="0"/>
              </a:rPr>
              <a:t> is the preemptive version of the Shortest job first which we have discussed earlier where the processor is allocated to the job closest to completion. In SRTF the process with the smallest amount of time remaining until completion is selected to execute.</a:t>
            </a:r>
          </a:p>
          <a:p>
            <a:pPr algn="l" rtl="0" fontAlgn="base"/>
            <a:r>
              <a:rPr lang="en-US" b="1" i="0" dirty="0">
                <a:solidFill>
                  <a:srgbClr val="273239"/>
                </a:solidFill>
                <a:effectLst/>
                <a:latin typeface="Nunito" pitchFamily="2" charset="0"/>
              </a:rPr>
              <a:t>Characteristics of</a:t>
            </a:r>
            <a:r>
              <a:rPr lang="en-US" b="0" i="0" dirty="0">
                <a:solidFill>
                  <a:srgbClr val="273239"/>
                </a:solidFill>
                <a:effectLst/>
                <a:latin typeface="Nunito" pitchFamily="2" charset="0"/>
              </a:rPr>
              <a:t> </a:t>
            </a:r>
            <a:r>
              <a:rPr lang="en-US" b="1" i="0" dirty="0">
                <a:solidFill>
                  <a:srgbClr val="273239"/>
                </a:solidFill>
                <a:effectLst/>
                <a:latin typeface="Nunito" pitchFamily="2" charset="0"/>
              </a:rPr>
              <a:t>Shortest remaining time first: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SRTF algorithm makes the processing of the jobs faster than SJF algorithm, given it’s overhead charges are not counted. </a:t>
            </a:r>
          </a:p>
          <a:p>
            <a:pPr algn="l" fontAlgn="base">
              <a:buFont typeface="Arial" panose="020B0604020202020204" pitchFamily="34" charset="0"/>
              <a:buChar char="•"/>
            </a:pPr>
            <a:r>
              <a:rPr lang="en-US" b="0" i="0" dirty="0">
                <a:solidFill>
                  <a:srgbClr val="273239"/>
                </a:solidFill>
                <a:effectLst/>
                <a:latin typeface="Nunito" pitchFamily="2" charset="0"/>
              </a:rPr>
              <a:t>The context switch is done a lot more times in SRTF than in SJF and consumes the CPU’s valuable time for processing. This adds up to its processing time and diminishes its advantage of fast processing.</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Longest Remaining Time First:</a:t>
            </a:r>
          </a:p>
          <a:p>
            <a:pPr algn="l" rtl="0" fontAlgn="base"/>
            <a:r>
              <a:rPr lang="en-US" b="1" i="0" dirty="0">
                <a:solidFill>
                  <a:srgbClr val="273239"/>
                </a:solidFill>
                <a:effectLst/>
                <a:latin typeface="Nunito" pitchFamily="2" charset="0"/>
              </a:rPr>
              <a:t>The longest remaining time first</a:t>
            </a:r>
            <a:r>
              <a:rPr lang="en-US" b="0" i="0" dirty="0">
                <a:solidFill>
                  <a:srgbClr val="273239"/>
                </a:solidFill>
                <a:effectLst/>
                <a:latin typeface="Nunito" pitchFamily="2" charset="0"/>
              </a:rPr>
              <a:t> is a preemptive version of the longest job first scheduling algorithm. This scheduling algorithm is used by the operating system to program incoming processes for use in a systematic way. This algorithm schedules those processes first which have the longest processing time remaining for completion.</a:t>
            </a:r>
          </a:p>
          <a:p>
            <a:pPr algn="l" rtl="0" fontAlgn="base"/>
            <a:r>
              <a:rPr lang="en-US" b="1" i="0" dirty="0">
                <a:solidFill>
                  <a:srgbClr val="273239"/>
                </a:solidFill>
                <a:effectLst/>
                <a:latin typeface="Nunito" pitchFamily="2" charset="0"/>
              </a:rPr>
              <a:t>Characteristics of longest remaining time first: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Among all the processes waiting in a waiting queue, the CPU is always assigned to the process having the largest burst time.</a:t>
            </a:r>
          </a:p>
          <a:p>
            <a:pPr algn="l" fontAlgn="base">
              <a:buFont typeface="Arial" panose="020B0604020202020204" pitchFamily="34" charset="0"/>
              <a:buChar char="•"/>
            </a:pPr>
            <a:r>
              <a:rPr lang="en-US" b="0" i="0" dirty="0">
                <a:solidFill>
                  <a:srgbClr val="273239"/>
                </a:solidFill>
                <a:effectLst/>
                <a:latin typeface="Nunito" pitchFamily="2" charset="0"/>
              </a:rPr>
              <a:t>If two processes have the same burst time then the tie is broken using </a:t>
            </a:r>
            <a:r>
              <a:rPr lang="en-US" b="0" i="0" u="sng" dirty="0">
                <a:solidFill>
                  <a:srgbClr val="273239"/>
                </a:solidFill>
                <a:effectLst/>
                <a:latin typeface="Nunito" pitchFamily="2" charset="0"/>
                <a:hlinkClick r:id="rId3"/>
              </a:rPr>
              <a:t>FCFS </a:t>
            </a:r>
            <a:r>
              <a:rPr lang="en-US" b="0" i="0" dirty="0">
                <a:solidFill>
                  <a:srgbClr val="273239"/>
                </a:solidFill>
                <a:effectLst/>
                <a:latin typeface="Nunito" pitchFamily="2" charset="0"/>
              </a:rPr>
              <a:t>i.e. the process that arrived first is processed first. And LRTF CPU Scheduling can be of both preemptive and non-preemptive.</a:t>
            </a:r>
          </a:p>
        </p:txBody>
      </p:sp>
    </p:spTree>
    <p:extLst>
      <p:ext uri="{BB962C8B-B14F-4D97-AF65-F5344CB8AC3E}">
        <p14:creationId xmlns:p14="http://schemas.microsoft.com/office/powerpoint/2010/main" val="3169525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072AB70E-67F4-7F37-D08E-78D049FDB569}"/>
              </a:ext>
            </a:extLst>
          </p:cNvPr>
          <p:cNvSpPr txBox="1"/>
          <p:nvPr/>
        </p:nvSpPr>
        <p:spPr>
          <a:xfrm>
            <a:off x="732964" y="827175"/>
            <a:ext cx="10569020" cy="2862322"/>
          </a:xfrm>
          <a:prstGeom prst="rect">
            <a:avLst/>
          </a:prstGeom>
          <a:noFill/>
        </p:spPr>
        <p:txBody>
          <a:bodyPr wrap="square">
            <a:spAutoFit/>
          </a:bodyPr>
          <a:lstStyle/>
          <a:p>
            <a:pPr algn="l" fontAlgn="base"/>
            <a:r>
              <a:rPr lang="en-US" b="1" i="0" dirty="0">
                <a:solidFill>
                  <a:srgbClr val="273239"/>
                </a:solidFill>
                <a:effectLst/>
                <a:latin typeface="Nunito" pitchFamily="2" charset="0"/>
              </a:rPr>
              <a:t>Highest Response Ratio Next:</a:t>
            </a:r>
          </a:p>
          <a:p>
            <a:pPr algn="l" rtl="0" fontAlgn="base"/>
            <a:r>
              <a:rPr lang="en-US" b="1" i="0" dirty="0">
                <a:solidFill>
                  <a:srgbClr val="273239"/>
                </a:solidFill>
                <a:effectLst/>
                <a:latin typeface="Nunito" pitchFamily="2" charset="0"/>
              </a:rPr>
              <a:t>Highest Response Ratio Next </a:t>
            </a:r>
            <a:r>
              <a:rPr lang="en-US" b="0" i="0" dirty="0">
                <a:solidFill>
                  <a:srgbClr val="273239"/>
                </a:solidFill>
                <a:effectLst/>
                <a:latin typeface="Nunito" pitchFamily="2" charset="0"/>
              </a:rPr>
              <a:t>is a non-preemptive CPU Scheduling algorithm and it is considered as one of the most optimal scheduling algorithms. The name itself states that we need to find the response ratio of all available processes and select the one with the highest Response Ratio. A process once selected will run till completion. </a:t>
            </a:r>
          </a:p>
          <a:p>
            <a:pPr algn="l" rtl="0" fontAlgn="base"/>
            <a:r>
              <a:rPr lang="en-US" b="1" i="0" dirty="0">
                <a:solidFill>
                  <a:srgbClr val="273239"/>
                </a:solidFill>
                <a:effectLst/>
                <a:latin typeface="Nunito" pitchFamily="2" charset="0"/>
              </a:rPr>
              <a:t>Characteristics of Highest Response Ratio Next: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criteria</a:t>
            </a:r>
            <a:r>
              <a:rPr lang="en-US" b="0" i="0" dirty="0">
                <a:solidFill>
                  <a:srgbClr val="273239"/>
                </a:solidFill>
                <a:effectLst/>
                <a:latin typeface="Nunito" pitchFamily="2" charset="0"/>
              </a:rPr>
              <a:t> for HRRN is</a:t>
            </a:r>
            <a:r>
              <a:rPr lang="en-US" b="1" i="0" dirty="0">
                <a:solidFill>
                  <a:srgbClr val="273239"/>
                </a:solidFill>
                <a:effectLst/>
                <a:latin typeface="Nunito" pitchFamily="2" charset="0"/>
              </a:rPr>
              <a:t> Response Ratio, </a:t>
            </a:r>
            <a:r>
              <a:rPr lang="en-US" b="0" i="0" dirty="0">
                <a:solidFill>
                  <a:srgbClr val="273239"/>
                </a:solidFill>
                <a:effectLst/>
                <a:latin typeface="Nunito" pitchFamily="2" charset="0"/>
              </a:rPr>
              <a:t>and the </a:t>
            </a:r>
            <a:r>
              <a:rPr lang="en-US" b="1" i="0" dirty="0">
                <a:solidFill>
                  <a:srgbClr val="273239"/>
                </a:solidFill>
                <a:effectLst/>
                <a:latin typeface="Nunito" pitchFamily="2" charset="0"/>
              </a:rPr>
              <a:t>mode</a:t>
            </a:r>
            <a:r>
              <a:rPr lang="en-US" b="0" i="0" dirty="0">
                <a:solidFill>
                  <a:srgbClr val="273239"/>
                </a:solidFill>
                <a:effectLst/>
                <a:latin typeface="Nunito" pitchFamily="2" charset="0"/>
              </a:rPr>
              <a:t> is </a:t>
            </a:r>
            <a:r>
              <a:rPr lang="en-US" b="1" i="0" dirty="0">
                <a:solidFill>
                  <a:srgbClr val="273239"/>
                </a:solidFill>
                <a:effectLst/>
                <a:latin typeface="Nunito" pitchFamily="2" charset="0"/>
              </a:rPr>
              <a:t>Non-Preemptive.</a:t>
            </a:r>
            <a:r>
              <a:rPr lang="en-US" b="0" i="0" dirty="0">
                <a:solidFill>
                  <a:srgbClr val="273239"/>
                </a:solidFill>
                <a:effectLst/>
                <a:latin typeface="Nunito" pitchFamily="2" charset="0"/>
              </a:rPr>
              <a:t> </a:t>
            </a:r>
          </a:p>
          <a:p>
            <a:pPr algn="l" fontAlgn="base">
              <a:buFont typeface="Arial" panose="020B0604020202020204" pitchFamily="34" charset="0"/>
              <a:buChar char="•"/>
            </a:pPr>
            <a:r>
              <a:rPr lang="en-US" b="0" i="0" dirty="0">
                <a:solidFill>
                  <a:srgbClr val="273239"/>
                </a:solidFill>
                <a:effectLst/>
                <a:latin typeface="Nunito" pitchFamily="2" charset="0"/>
              </a:rPr>
              <a:t>HRRN is considered as the modification of Shortest Job First to reduce the problem of starvation.</a:t>
            </a:r>
          </a:p>
          <a:p>
            <a:pPr algn="l" fontAlgn="base">
              <a:buFont typeface="Arial" panose="020B0604020202020204" pitchFamily="34" charset="0"/>
              <a:buChar char="•"/>
            </a:pPr>
            <a:r>
              <a:rPr lang="en-US" b="0" i="0" dirty="0">
                <a:solidFill>
                  <a:srgbClr val="273239"/>
                </a:solidFill>
                <a:effectLst/>
                <a:latin typeface="Nunito" pitchFamily="2" charset="0"/>
              </a:rPr>
              <a:t>In comparison with SJF, during the HRRN scheduling algorithm, the CPU is allotted to the next process which has the </a:t>
            </a:r>
            <a:r>
              <a:rPr lang="en-US" b="1" i="0" dirty="0">
                <a:solidFill>
                  <a:srgbClr val="273239"/>
                </a:solidFill>
                <a:effectLst/>
                <a:latin typeface="Nunito" pitchFamily="2" charset="0"/>
              </a:rPr>
              <a:t>highest response </a:t>
            </a:r>
            <a:r>
              <a:rPr lang="en-US" b="1" i="0">
                <a:solidFill>
                  <a:srgbClr val="273239"/>
                </a:solidFill>
                <a:effectLst/>
                <a:latin typeface="Nunito" pitchFamily="2" charset="0"/>
              </a:rPr>
              <a:t>ratio</a:t>
            </a:r>
            <a:r>
              <a:rPr lang="en-US" b="0" i="0">
                <a:solidFill>
                  <a:srgbClr val="273239"/>
                </a:solidFill>
                <a:effectLst/>
                <a:latin typeface="Nunito" pitchFamily="2" charset="0"/>
              </a:rPr>
              <a:t> , and </a:t>
            </a:r>
            <a:r>
              <a:rPr lang="en-US" b="0" i="0" dirty="0">
                <a:solidFill>
                  <a:srgbClr val="273239"/>
                </a:solidFill>
                <a:effectLst/>
                <a:latin typeface="Nunito" pitchFamily="2" charset="0"/>
              </a:rPr>
              <a:t>not to the process having less burst time.</a:t>
            </a:r>
          </a:p>
        </p:txBody>
      </p:sp>
    </p:spTree>
    <p:extLst>
      <p:ext uri="{BB962C8B-B14F-4D97-AF65-F5344CB8AC3E}">
        <p14:creationId xmlns:p14="http://schemas.microsoft.com/office/powerpoint/2010/main" val="2799366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pic>
        <p:nvPicPr>
          <p:cNvPr id="34818" name="Picture 2" descr="Different types of CPU Scheduling Algorithms">
            <a:extLst>
              <a:ext uri="{FF2B5EF4-FFF2-40B4-BE49-F238E27FC236}">
                <a16:creationId xmlns:a16="http://schemas.microsoft.com/office/drawing/2014/main" id="{538D1BD0-7A3E-8237-04E5-25385180D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82" y="778516"/>
            <a:ext cx="10422636" cy="530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9596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 states</a:t>
            </a:r>
          </a:p>
        </p:txBody>
      </p:sp>
      <p:pic>
        <p:nvPicPr>
          <p:cNvPr id="19458" name="Picture 2" descr="Process State">
            <a:extLst>
              <a:ext uri="{FF2B5EF4-FFF2-40B4-BE49-F238E27FC236}">
                <a16:creationId xmlns:a16="http://schemas.microsoft.com/office/drawing/2014/main" id="{0444E396-B549-71C5-816D-C2C23C9A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50392"/>
            <a:ext cx="10559876"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25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2386E1FA-1F31-064C-3CE4-CD848604444A}"/>
              </a:ext>
            </a:extLst>
          </p:cNvPr>
          <p:cNvSpPr txBox="1"/>
          <p:nvPr/>
        </p:nvSpPr>
        <p:spPr>
          <a:xfrm>
            <a:off x="722376" y="831193"/>
            <a:ext cx="10570464" cy="3139321"/>
          </a:xfrm>
          <a:prstGeom prst="rect">
            <a:avLst/>
          </a:prstGeom>
          <a:noFill/>
        </p:spPr>
        <p:txBody>
          <a:bodyPr wrap="square">
            <a:spAutoFit/>
          </a:bodyPr>
          <a:lstStyle/>
          <a:p>
            <a:pPr algn="l" fontAlgn="base"/>
            <a:r>
              <a:rPr lang="en-US" b="1" i="0" dirty="0">
                <a:solidFill>
                  <a:srgbClr val="273239"/>
                </a:solidFill>
                <a:effectLst/>
                <a:latin typeface="Nunito" pitchFamily="2" charset="0"/>
              </a:rPr>
              <a:t>States of Process</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New:</a:t>
            </a:r>
            <a:r>
              <a:rPr lang="en-US" b="0" i="0" dirty="0">
                <a:solidFill>
                  <a:srgbClr val="273239"/>
                </a:solidFill>
                <a:effectLst/>
                <a:latin typeface="Nunito" pitchFamily="2" charset="0"/>
              </a:rPr>
              <a:t> Newly Created Process (or) being-created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Ready:</a:t>
            </a:r>
            <a:r>
              <a:rPr lang="en-US" b="0" i="0" dirty="0">
                <a:solidFill>
                  <a:srgbClr val="273239"/>
                </a:solidFill>
                <a:effectLst/>
                <a:latin typeface="Nunito" pitchFamily="2" charset="0"/>
              </a:rPr>
              <a:t> After the creation process moves to the Ready state, i.e. the process is ready for execution.</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Run:</a:t>
            </a:r>
            <a:r>
              <a:rPr lang="en-US" b="0" i="0" dirty="0">
                <a:solidFill>
                  <a:srgbClr val="273239"/>
                </a:solidFill>
                <a:effectLst/>
                <a:latin typeface="Nunito" pitchFamily="2" charset="0"/>
              </a:rPr>
              <a:t> Currently running process in CPU (only one process at a time can be under execution in a single processor)</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Wait (or Block):</a:t>
            </a:r>
            <a:r>
              <a:rPr lang="en-US" b="0" i="0" dirty="0">
                <a:solidFill>
                  <a:srgbClr val="273239"/>
                </a:solidFill>
                <a:effectLst/>
                <a:latin typeface="Nunito" pitchFamily="2" charset="0"/>
              </a:rPr>
              <a:t> When a process requests I/O access.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Complete (or Terminated):</a:t>
            </a:r>
            <a:r>
              <a:rPr lang="en-US" b="0" i="0" dirty="0">
                <a:solidFill>
                  <a:srgbClr val="273239"/>
                </a:solidFill>
                <a:effectLst/>
                <a:latin typeface="Nunito" pitchFamily="2" charset="0"/>
              </a:rPr>
              <a:t> The process completed its execution.</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Suspended Ready:</a:t>
            </a:r>
            <a:r>
              <a:rPr lang="en-US" b="0" i="0" dirty="0">
                <a:solidFill>
                  <a:srgbClr val="273239"/>
                </a:solidFill>
                <a:effectLst/>
                <a:latin typeface="Nunito" pitchFamily="2" charset="0"/>
              </a:rPr>
              <a:t> When the ready queue becomes full, some processes are moved to a suspended ready state</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Suspended Block:</a:t>
            </a:r>
            <a:r>
              <a:rPr lang="en-US" b="0" i="0" dirty="0">
                <a:solidFill>
                  <a:srgbClr val="273239"/>
                </a:solidFill>
                <a:effectLst/>
                <a:latin typeface="Nunito" pitchFamily="2" charset="0"/>
              </a:rPr>
              <a:t> When the waiting queue becomes full.</a:t>
            </a:r>
          </a:p>
        </p:txBody>
      </p:sp>
    </p:spTree>
    <p:extLst>
      <p:ext uri="{BB962C8B-B14F-4D97-AF65-F5344CB8AC3E}">
        <p14:creationId xmlns:p14="http://schemas.microsoft.com/office/powerpoint/2010/main" val="388564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D05E51EE-6A31-6F6E-37A7-7AC25D4A33A8}"/>
              </a:ext>
            </a:extLst>
          </p:cNvPr>
          <p:cNvSpPr txBox="1"/>
          <p:nvPr/>
        </p:nvSpPr>
        <p:spPr>
          <a:xfrm>
            <a:off x="851836" y="823157"/>
            <a:ext cx="10267268" cy="3970318"/>
          </a:xfrm>
          <a:prstGeom prst="rect">
            <a:avLst/>
          </a:prstGeom>
          <a:noFill/>
        </p:spPr>
        <p:txBody>
          <a:bodyPr wrap="square">
            <a:spAutoFit/>
          </a:bodyPr>
          <a:lstStyle/>
          <a:p>
            <a:pPr algn="l" fontAlgn="base"/>
            <a:r>
              <a:rPr lang="en-US" b="1" i="0" dirty="0">
                <a:solidFill>
                  <a:srgbClr val="273239"/>
                </a:solidFill>
                <a:effectLst/>
                <a:latin typeface="Nunito" pitchFamily="2" charset="0"/>
              </a:rPr>
              <a:t>Types of Schedulers</a:t>
            </a:r>
          </a:p>
          <a:p>
            <a:pPr algn="l" fontAlgn="base"/>
            <a:endParaRPr lang="en-US" b="1"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Long-term – performance:  </a:t>
            </a:r>
            <a:r>
              <a:rPr lang="en-US" b="0" i="0" dirty="0">
                <a:solidFill>
                  <a:srgbClr val="273239"/>
                </a:solidFill>
                <a:effectLst/>
                <a:latin typeface="Nunito" pitchFamily="2" charset="0"/>
              </a:rPr>
              <a:t>Decides how many processes should be made to stay in the ready state. This decides the degree of multiprogramming. Once a decision is taken it lasts for a long time which also indicates that it runs infrequently. Hence it is called a long-term scheduler.</a:t>
            </a:r>
          </a:p>
          <a:p>
            <a:pPr algn="l" fontAlgn="base">
              <a:buFont typeface="+mj-lt"/>
              <a:buAutoNum type="arabicPeriod"/>
            </a:pPr>
            <a:endParaRPr lang="en-US" b="0" i="0" dirty="0">
              <a:solidFill>
                <a:srgbClr val="273239"/>
              </a:solidFill>
              <a:effectLst/>
              <a:latin typeface="Nunito" pitchFamily="2" charset="0"/>
            </a:endParaRPr>
          </a:p>
          <a:p>
            <a:pPr algn="l" fontAlgn="base">
              <a:buFont typeface="+mj-lt"/>
              <a:buAutoNum type="arabicPeriod" startAt="2"/>
            </a:pPr>
            <a:r>
              <a:rPr lang="en-US" b="1" i="0" dirty="0">
                <a:solidFill>
                  <a:srgbClr val="273239"/>
                </a:solidFill>
                <a:effectLst/>
                <a:latin typeface="Nunito" pitchFamily="2" charset="0"/>
              </a:rPr>
              <a:t>Short-term – Context switching time: </a:t>
            </a:r>
            <a:r>
              <a:rPr lang="en-US" b="0" i="0" dirty="0">
                <a:solidFill>
                  <a:srgbClr val="273239"/>
                </a:solidFill>
                <a:effectLst/>
                <a:latin typeface="Nunito" pitchFamily="2" charset="0"/>
              </a:rPr>
              <a:t>The short-term scheduler will decide which process is to be executed next and then it will call the dispatcher. A dispatcher is software that moves the process from ready to run and vice versa. In other words, it is context switching. It runs frequently. The short-term scheduler is also called the CPU scheduler.</a:t>
            </a:r>
          </a:p>
          <a:p>
            <a:pPr algn="l" fontAlgn="base">
              <a:buFont typeface="+mj-lt"/>
              <a:buAutoNum type="arabicPeriod" startAt="2"/>
            </a:pPr>
            <a:endParaRPr lang="en-US" b="0" i="0" dirty="0">
              <a:solidFill>
                <a:srgbClr val="273239"/>
              </a:solidFill>
              <a:effectLst/>
              <a:latin typeface="Nunito" pitchFamily="2" charset="0"/>
            </a:endParaRPr>
          </a:p>
          <a:p>
            <a:pPr algn="l" fontAlgn="base">
              <a:buFont typeface="+mj-lt"/>
              <a:buAutoNum type="arabicPeriod" startAt="3"/>
            </a:pPr>
            <a:r>
              <a:rPr lang="en-US" b="1" i="0" dirty="0">
                <a:solidFill>
                  <a:srgbClr val="273239"/>
                </a:solidFill>
                <a:effectLst/>
                <a:latin typeface="Nunito" pitchFamily="2" charset="0"/>
              </a:rPr>
              <a:t>Medium-term – Swapping time: </a:t>
            </a:r>
            <a:r>
              <a:rPr lang="en-US" b="0" i="0" dirty="0">
                <a:solidFill>
                  <a:srgbClr val="273239"/>
                </a:solidFill>
                <a:effectLst/>
                <a:latin typeface="Nunito" pitchFamily="2" charset="0"/>
              </a:rPr>
              <a:t>Suspension decision is taken by the medium-term scheduler. The medium-term scheduler is used for swapping</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which is moving the process from main memory to secondary and vice versa. The swapping is done to reduce the degree of multiprogramming.</a:t>
            </a:r>
          </a:p>
        </p:txBody>
      </p:sp>
    </p:spTree>
    <p:extLst>
      <p:ext uri="{BB962C8B-B14F-4D97-AF65-F5344CB8AC3E}">
        <p14:creationId xmlns:p14="http://schemas.microsoft.com/office/powerpoint/2010/main" val="1065288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9A947473-5563-4CB9-F83E-3C48E36093D9}"/>
              </a:ext>
            </a:extLst>
          </p:cNvPr>
          <p:cNvSpPr txBox="1"/>
          <p:nvPr/>
        </p:nvSpPr>
        <p:spPr>
          <a:xfrm>
            <a:off x="732964" y="819371"/>
            <a:ext cx="10505012" cy="4247317"/>
          </a:xfrm>
          <a:prstGeom prst="rect">
            <a:avLst/>
          </a:prstGeom>
          <a:noFill/>
        </p:spPr>
        <p:txBody>
          <a:bodyPr wrap="square">
            <a:spAutoFit/>
          </a:bodyPr>
          <a:lstStyle/>
          <a:p>
            <a:pPr algn="l" fontAlgn="base"/>
            <a:r>
              <a:rPr lang="en-US" b="1" i="0" dirty="0">
                <a:solidFill>
                  <a:srgbClr val="273239"/>
                </a:solidFill>
                <a:effectLst/>
                <a:latin typeface="Nunito" pitchFamily="2" charset="0"/>
              </a:rPr>
              <a:t>Multiprogramming</a:t>
            </a:r>
            <a:r>
              <a:rPr lang="en-US" b="1" i="0" u="sng" dirty="0">
                <a:solidFill>
                  <a:srgbClr val="273239"/>
                </a:solidFill>
                <a:effectLst/>
                <a:latin typeface="Nunito" pitchFamily="2" charset="0"/>
              </a:rPr>
              <a:t> </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We have many processes ready to run. There are two types of multiprogramming:</a:t>
            </a:r>
          </a:p>
          <a:p>
            <a:pPr algn="just"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Preemption –</a:t>
            </a:r>
            <a:r>
              <a:rPr lang="en-US" b="0" i="0" dirty="0">
                <a:solidFill>
                  <a:srgbClr val="273239"/>
                </a:solidFill>
                <a:effectLst/>
                <a:latin typeface="Nunito" pitchFamily="2" charset="0"/>
              </a:rPr>
              <a:t> Process is forcefully removed from CPU. Pre-emption is also called time sharing or multitasking.</a:t>
            </a:r>
          </a:p>
          <a:p>
            <a:pPr algn="l" fontAlgn="base">
              <a:buFont typeface="+mj-lt"/>
              <a:buAutoNum type="arabicPeriod"/>
            </a:pPr>
            <a:endParaRPr lang="en-US" b="0" i="0" dirty="0">
              <a:solidFill>
                <a:srgbClr val="273239"/>
              </a:solidFill>
              <a:effectLst/>
              <a:latin typeface="Nunito" pitchFamily="2" charset="0"/>
            </a:endParaRPr>
          </a:p>
          <a:p>
            <a:pPr algn="l" fontAlgn="base">
              <a:buFont typeface="+mj-lt"/>
              <a:buAutoNum type="arabicPeriod" startAt="2"/>
            </a:pPr>
            <a:r>
              <a:rPr lang="en-US" b="1" i="0" dirty="0">
                <a:solidFill>
                  <a:srgbClr val="273239"/>
                </a:solidFill>
                <a:effectLst/>
                <a:latin typeface="Nunito" pitchFamily="2" charset="0"/>
              </a:rPr>
              <a:t>Non-preemption –</a:t>
            </a:r>
            <a:r>
              <a:rPr lang="en-US" b="0" i="0" dirty="0">
                <a:solidFill>
                  <a:srgbClr val="273239"/>
                </a:solidFill>
                <a:effectLst/>
                <a:latin typeface="Nunito" pitchFamily="2" charset="0"/>
              </a:rPr>
              <a:t> Processes are not removed until they complete the execution. Once control is given to the CPU for process execution, till the CPU releases the control by itself, control cannot be taken back forcibly from the CPU.</a:t>
            </a:r>
          </a:p>
          <a:p>
            <a:pPr algn="l"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Degree of Multiprogramming </a:t>
            </a:r>
          </a:p>
          <a:p>
            <a:pPr algn="just" rtl="0" fontAlgn="base"/>
            <a:r>
              <a:rPr lang="en-US" b="0" i="0" dirty="0">
                <a:solidFill>
                  <a:srgbClr val="273239"/>
                </a:solidFill>
                <a:effectLst/>
                <a:latin typeface="Nunito" pitchFamily="2" charset="0"/>
              </a:rPr>
              <a:t>The number of processes that can reside in the ready state at maximum decides the degree of multiprogramming, e.g., if the degree of programming = 100, this means 100 processes can reside in the ready state at maximum.</a:t>
            </a:r>
          </a:p>
        </p:txBody>
      </p:sp>
    </p:spTree>
    <p:extLst>
      <p:ext uri="{BB962C8B-B14F-4D97-AF65-F5344CB8AC3E}">
        <p14:creationId xmlns:p14="http://schemas.microsoft.com/office/powerpoint/2010/main" val="36488600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id="{6E1024E2-C097-84E4-137D-8047B1AA5476}"/>
              </a:ext>
            </a:extLst>
          </p:cNvPr>
          <p:cNvSpPr txBox="1"/>
          <p:nvPr/>
        </p:nvSpPr>
        <p:spPr>
          <a:xfrm>
            <a:off x="779486" y="810459"/>
            <a:ext cx="10633028" cy="1754326"/>
          </a:xfrm>
          <a:prstGeom prst="rect">
            <a:avLst/>
          </a:prstGeom>
          <a:noFill/>
        </p:spPr>
        <p:txBody>
          <a:bodyPr wrap="square">
            <a:spAutoFit/>
          </a:bodyPr>
          <a:lstStyle/>
          <a:p>
            <a:r>
              <a:rPr lang="en-US" dirty="0">
                <a:solidFill>
                  <a:srgbClr val="273239"/>
                </a:solidFill>
                <a:latin typeface="Nunito" pitchFamily="2" charset="0"/>
              </a:rPr>
              <a:t>F</a:t>
            </a:r>
            <a:r>
              <a:rPr lang="en-US" b="0" i="0" dirty="0">
                <a:solidFill>
                  <a:srgbClr val="273239"/>
                </a:solidFill>
                <a:effectLst/>
                <a:latin typeface="Nunito" pitchFamily="2" charset="0"/>
              </a:rPr>
              <a:t>ork system call is an essential operation. </a:t>
            </a:r>
          </a:p>
          <a:p>
            <a:r>
              <a:rPr lang="en-US" b="0" i="0" dirty="0">
                <a:solidFill>
                  <a:srgbClr val="273239"/>
                </a:solidFill>
                <a:effectLst/>
                <a:latin typeface="Nunito" pitchFamily="2" charset="0"/>
              </a:rPr>
              <a:t>The fork system call allows the creation of a new process. When a process calls the </a:t>
            </a:r>
            <a:r>
              <a:rPr lang="en-US" b="0" i="0" u="sng" dirty="0">
                <a:effectLst/>
                <a:latin typeface="Nunito" pitchFamily="2" charset="0"/>
              </a:rPr>
              <a:t>fork</a:t>
            </a:r>
            <a:r>
              <a:rPr lang="en-US" b="0" i="0" dirty="0">
                <a:solidFill>
                  <a:srgbClr val="273239"/>
                </a:solidFill>
                <a:effectLst/>
                <a:latin typeface="Nunito" pitchFamily="2" charset="0"/>
              </a:rPr>
              <a:t>(), it duplicates itself, resulting in two processes running at the same time. The new process that is created is called a </a:t>
            </a:r>
            <a:r>
              <a:rPr lang="en-US" b="0" i="0" u="sng" dirty="0">
                <a:effectLst/>
                <a:latin typeface="Nunito" pitchFamily="2" charset="0"/>
              </a:rPr>
              <a:t>child process</a:t>
            </a:r>
            <a:r>
              <a:rPr lang="en-US" b="0" i="0" dirty="0">
                <a:solidFill>
                  <a:srgbClr val="273239"/>
                </a:solidFill>
                <a:effectLst/>
                <a:latin typeface="Nunito" pitchFamily="2" charset="0"/>
              </a:rPr>
              <a:t>. It is a copy of the parent process. The </a:t>
            </a:r>
            <a:r>
              <a:rPr lang="en-US" b="0" i="0" u="sng" dirty="0">
                <a:effectLst/>
                <a:latin typeface="Nunito" pitchFamily="2" charset="0"/>
              </a:rPr>
              <a:t>fork </a:t>
            </a:r>
            <a:r>
              <a:rPr lang="en-US" b="0" i="0" dirty="0">
                <a:solidFill>
                  <a:srgbClr val="273239"/>
                </a:solidFill>
                <a:effectLst/>
                <a:latin typeface="Nunito" pitchFamily="2" charset="0"/>
              </a:rPr>
              <a:t>system call is required for </a:t>
            </a:r>
            <a:r>
              <a:rPr lang="en-US" b="0" i="0" u="sng" dirty="0">
                <a:effectLst/>
                <a:latin typeface="Nunito" pitchFamily="2" charset="0"/>
              </a:rPr>
              <a:t>process </a:t>
            </a:r>
            <a:r>
              <a:rPr lang="en-US" b="0" i="0" dirty="0">
                <a:solidFill>
                  <a:srgbClr val="273239"/>
                </a:solidFill>
                <a:effectLst/>
                <a:latin typeface="Nunito" pitchFamily="2" charset="0"/>
              </a:rPr>
              <a:t>creation and enables many important features such as parallel processing, multitasking, and the creation of complex process hierarchies.</a:t>
            </a:r>
            <a:endParaRPr lang="en-US" dirty="0"/>
          </a:p>
        </p:txBody>
      </p:sp>
    </p:spTree>
    <p:extLst>
      <p:ext uri="{BB962C8B-B14F-4D97-AF65-F5344CB8AC3E}">
        <p14:creationId xmlns:p14="http://schemas.microsoft.com/office/powerpoint/2010/main" val="2653970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2" name="TextBox 1">
            <a:extLst>
              <a:ext uri="{FF2B5EF4-FFF2-40B4-BE49-F238E27FC236}">
                <a16:creationId xmlns:a16="http://schemas.microsoft.com/office/drawing/2014/main" id="{6E53B5B0-A155-ACE5-3BE6-B23299F77EA5}"/>
              </a:ext>
            </a:extLst>
          </p:cNvPr>
          <p:cNvSpPr txBox="1"/>
          <p:nvPr/>
        </p:nvSpPr>
        <p:spPr>
          <a:xfrm>
            <a:off x="733766" y="763417"/>
            <a:ext cx="10540786" cy="5355312"/>
          </a:xfrm>
          <a:prstGeom prst="rect">
            <a:avLst/>
          </a:prstGeom>
          <a:noFill/>
        </p:spPr>
        <p:txBody>
          <a:bodyPr wrap="square">
            <a:spAutoFit/>
          </a:bodyPr>
          <a:lstStyle/>
          <a:p>
            <a:pPr algn="l" fontAlgn="base"/>
            <a:r>
              <a:rPr lang="en-US" b="1" i="0" dirty="0">
                <a:solidFill>
                  <a:srgbClr val="273239"/>
                </a:solidFill>
                <a:effectLst/>
                <a:latin typeface="Nunito" pitchFamily="2" charset="0"/>
              </a:rPr>
              <a:t>Terminologies Used in Fork System Call in Operating System</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Process:</a:t>
            </a:r>
            <a:r>
              <a:rPr lang="en-US" b="0" i="0" dirty="0">
                <a:solidFill>
                  <a:srgbClr val="273239"/>
                </a:solidFill>
                <a:effectLst/>
                <a:latin typeface="Nunito" pitchFamily="2" charset="0"/>
              </a:rPr>
              <a:t> In an operating</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system, a process is an instance of a program that is currently running. It is a separate entity with its own memory, resources, CPU, I/O hardware, and files.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Parent Process:</a:t>
            </a:r>
            <a:r>
              <a:rPr lang="en-US" b="0" i="0" dirty="0">
                <a:solidFill>
                  <a:srgbClr val="273239"/>
                </a:solidFill>
                <a:effectLst/>
                <a:latin typeface="Nunito" pitchFamily="2" charset="0"/>
              </a:rPr>
              <a:t> The process that uses the fork system call to start a new child process is referred to as the parent process. It acts as the parent process’s beginning point and can go on running after the fork.</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Child Process:</a:t>
            </a:r>
            <a:r>
              <a:rPr lang="en-US" b="0" i="0" dirty="0">
                <a:solidFill>
                  <a:srgbClr val="273239"/>
                </a:solidFill>
                <a:effectLst/>
                <a:latin typeface="Nunito" pitchFamily="2" charset="0"/>
              </a:rPr>
              <a:t> The newly generated process as a consequence of the fork</a:t>
            </a:r>
            <a:r>
              <a:rPr lang="en-US" b="0" i="0" u="sng" dirty="0">
                <a:solidFill>
                  <a:srgbClr val="273239"/>
                </a:solidFill>
                <a:effectLst/>
                <a:latin typeface="Nunito" pitchFamily="2" charset="0"/>
              </a:rPr>
              <a:t> </a:t>
            </a:r>
            <a:r>
              <a:rPr lang="en-US" b="0" i="0" dirty="0">
                <a:solidFill>
                  <a:srgbClr val="273239"/>
                </a:solidFill>
                <a:latin typeface="Nunito" pitchFamily="2" charset="0"/>
              </a:rPr>
              <a:t>system</a:t>
            </a:r>
            <a:r>
              <a:rPr lang="en-US" b="0" i="0" dirty="0">
                <a:solidFill>
                  <a:srgbClr val="273239"/>
                </a:solidFill>
                <a:effectLst/>
                <a:latin typeface="Nunito" pitchFamily="2" charset="0"/>
              </a:rPr>
              <a:t> call is referred to as the child process. It has its own distinct process ID (PID), and memory, and is a duplicate of the parent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Process ID:</a:t>
            </a:r>
            <a:r>
              <a:rPr lang="en-US" b="0" i="0" dirty="0">
                <a:solidFill>
                  <a:srgbClr val="273239"/>
                </a:solidFill>
                <a:effectLst/>
                <a:latin typeface="Nunito" pitchFamily="2" charset="0"/>
              </a:rPr>
              <a:t> A process ID (PID) is a special identification that the operating system assigns to each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Copy-on-Write:</a:t>
            </a:r>
            <a:r>
              <a:rPr lang="en-US" b="0" i="0" dirty="0">
                <a:solidFill>
                  <a:srgbClr val="273239"/>
                </a:solidFill>
                <a:effectLst/>
                <a:latin typeface="Nunito" pitchFamily="2" charset="0"/>
              </a:rPr>
              <a:t> The fork system call makes use of the memory management strategy known as copy-on-write. Until one of them makes changes to the shared memory, it enables the</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parent</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and</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child</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processes to share the same physical memory. To preserve data integrity, a second copy is then made.</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Return Value:</a:t>
            </a:r>
            <a:r>
              <a:rPr lang="en-US" b="0" i="0" dirty="0">
                <a:solidFill>
                  <a:srgbClr val="273239"/>
                </a:solidFill>
                <a:effectLst/>
                <a:latin typeface="Nunito" pitchFamily="2" charset="0"/>
              </a:rPr>
              <a:t> The fork system call’s return value gives both the parent and child process information. It assists</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in handling mistakes during process formation and determining the execution route.</a:t>
            </a:r>
          </a:p>
        </p:txBody>
      </p:sp>
    </p:spTree>
    <p:extLst>
      <p:ext uri="{BB962C8B-B14F-4D97-AF65-F5344CB8AC3E}">
        <p14:creationId xmlns:p14="http://schemas.microsoft.com/office/powerpoint/2010/main" val="179436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graphicFrame>
        <p:nvGraphicFramePr>
          <p:cNvPr id="2" name="Table 1">
            <a:extLst>
              <a:ext uri="{FF2B5EF4-FFF2-40B4-BE49-F238E27FC236}">
                <a16:creationId xmlns:a16="http://schemas.microsoft.com/office/drawing/2014/main" id="{4D3C403E-2B83-FE7B-007B-496911B67926}"/>
              </a:ext>
            </a:extLst>
          </p:cNvPr>
          <p:cNvGraphicFramePr>
            <a:graphicFrameLocks noGrp="1"/>
          </p:cNvGraphicFramePr>
          <p:nvPr/>
        </p:nvGraphicFramePr>
        <p:xfrm>
          <a:off x="713232" y="722376"/>
          <a:ext cx="10661904" cy="5404107"/>
        </p:xfrm>
        <a:graphic>
          <a:graphicData uri="http://schemas.openxmlformats.org/drawingml/2006/table">
            <a:tbl>
              <a:tblPr/>
              <a:tblGrid>
                <a:gridCol w="5330952">
                  <a:extLst>
                    <a:ext uri="{9D8B030D-6E8A-4147-A177-3AD203B41FA5}">
                      <a16:colId xmlns:a16="http://schemas.microsoft.com/office/drawing/2014/main" val="2844041140"/>
                    </a:ext>
                  </a:extLst>
                </a:gridCol>
                <a:gridCol w="5330952">
                  <a:extLst>
                    <a:ext uri="{9D8B030D-6E8A-4147-A177-3AD203B41FA5}">
                      <a16:colId xmlns:a16="http://schemas.microsoft.com/office/drawing/2014/main" val="3945341724"/>
                    </a:ext>
                  </a:extLst>
                </a:gridCol>
              </a:tblGrid>
              <a:tr h="283606">
                <a:tc>
                  <a:txBody>
                    <a:bodyPr/>
                    <a:lstStyle/>
                    <a:p>
                      <a:pPr algn="l" fontAlgn="base"/>
                      <a:r>
                        <a:rPr lang="en-US" sz="1300" b="1" dirty="0">
                          <a:effectLst/>
                          <a:latin typeface="Nunito" pitchFamily="2" charset="0"/>
                        </a:rPr>
                        <a:t>Process</a:t>
                      </a:r>
                    </a:p>
                  </a:txBody>
                  <a:tcPr marL="40455" marR="40455" marT="40455" marB="40455"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fontAlgn="base"/>
                      <a:r>
                        <a:rPr lang="en-US" sz="1300" b="1" dirty="0">
                          <a:effectLst/>
                          <a:latin typeface="Nunito" pitchFamily="2" charset="0"/>
                        </a:rPr>
                        <a:t>Thread</a:t>
                      </a:r>
                    </a:p>
                  </a:txBody>
                  <a:tcPr marL="40455" marR="40455" marT="40455" marB="40455"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20863478"/>
                  </a:ext>
                </a:extLst>
              </a:tr>
              <a:tr h="314797">
                <a:tc>
                  <a:txBody>
                    <a:bodyPr/>
                    <a:lstStyle/>
                    <a:p>
                      <a:pPr algn="l" fontAlgn="ctr"/>
                      <a:r>
                        <a:rPr lang="en-US" sz="1300" b="0" dirty="0">
                          <a:effectLst/>
                          <a:latin typeface="Nunito" pitchFamily="2" charset="0"/>
                        </a:rPr>
                        <a:t>Process means any program is in execution.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means a segment of a 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92885988"/>
                  </a:ext>
                </a:extLst>
              </a:tr>
              <a:tr h="314797">
                <a:tc>
                  <a:txBody>
                    <a:bodyPr/>
                    <a:lstStyle/>
                    <a:p>
                      <a:pPr algn="l" fontAlgn="ctr"/>
                      <a:r>
                        <a:rPr lang="en-US" sz="1300" b="0">
                          <a:effectLst/>
                          <a:latin typeface="Nunito" pitchFamily="2" charset="0"/>
                        </a:rPr>
                        <a:t>The process takes more time to terminate.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The thread takes less time to terminate.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43483049"/>
                  </a:ext>
                </a:extLst>
              </a:tr>
              <a:tr h="314797">
                <a:tc>
                  <a:txBody>
                    <a:bodyPr/>
                    <a:lstStyle/>
                    <a:p>
                      <a:pPr algn="l" fontAlgn="ctr"/>
                      <a:r>
                        <a:rPr lang="en-US" sz="1300" b="0" dirty="0">
                          <a:effectLst/>
                          <a:latin typeface="Nunito" pitchFamily="2" charset="0"/>
                        </a:rPr>
                        <a:t>It takes more time for creation.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It takes less time for creation.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75815345"/>
                  </a:ext>
                </a:extLst>
              </a:tr>
              <a:tr h="314797">
                <a:tc>
                  <a:txBody>
                    <a:bodyPr/>
                    <a:lstStyle/>
                    <a:p>
                      <a:pPr algn="l" fontAlgn="ctr"/>
                      <a:r>
                        <a:rPr lang="en-US" sz="1300" b="0">
                          <a:effectLst/>
                          <a:latin typeface="Nunito" pitchFamily="2" charset="0"/>
                        </a:rPr>
                        <a:t>It also takes more time for context switching.</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It takes less time for context switching.</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67382538"/>
                  </a:ext>
                </a:extLst>
              </a:tr>
              <a:tr h="314797">
                <a:tc>
                  <a:txBody>
                    <a:bodyPr/>
                    <a:lstStyle/>
                    <a:p>
                      <a:pPr algn="l" fontAlgn="ctr"/>
                      <a:r>
                        <a:rPr lang="en-US" sz="1300" b="0" dirty="0">
                          <a:effectLst/>
                          <a:latin typeface="Nunito" pitchFamily="2" charset="0"/>
                        </a:rPr>
                        <a:t>The process is less efficient in terms of communication.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is more efficient in terms of communication.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37750827"/>
                  </a:ext>
                </a:extLst>
              </a:tr>
              <a:tr h="520425">
                <a:tc>
                  <a:txBody>
                    <a:bodyPr/>
                    <a:lstStyle/>
                    <a:p>
                      <a:pPr algn="l" fontAlgn="ctr"/>
                      <a:r>
                        <a:rPr lang="en-US" sz="1300" b="0" dirty="0">
                          <a:effectLst/>
                          <a:latin typeface="Nunito" pitchFamily="2" charset="0"/>
                        </a:rPr>
                        <a:t>Multiprogramming holds the concepts of multi-process.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We don’t need multi programs in action for multiple threads because a single process consists of multiple threads.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18818681"/>
                  </a:ext>
                </a:extLst>
              </a:tr>
              <a:tr h="314797">
                <a:tc>
                  <a:txBody>
                    <a:bodyPr/>
                    <a:lstStyle/>
                    <a:p>
                      <a:pPr algn="l" fontAlgn="ctr"/>
                      <a:r>
                        <a:rPr lang="en-US" sz="1300" b="0" dirty="0">
                          <a:effectLst/>
                          <a:latin typeface="Nunito" pitchFamily="2" charset="0"/>
                        </a:rPr>
                        <a:t>The process is isolated.</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Threads share memory.</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530261418"/>
                  </a:ext>
                </a:extLst>
              </a:tr>
              <a:tr h="520425">
                <a:tc>
                  <a:txBody>
                    <a:bodyPr/>
                    <a:lstStyle/>
                    <a:p>
                      <a:pPr algn="l" fontAlgn="ctr"/>
                      <a:r>
                        <a:rPr lang="en-US" sz="1300" b="0" dirty="0">
                          <a:effectLst/>
                          <a:latin typeface="Nunito" pitchFamily="2" charset="0"/>
                        </a:rPr>
                        <a:t>The process is called the heavyweight 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A Thread is lightweight as each thread in a process shares code, data, and resources.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3548063"/>
                  </a:ext>
                </a:extLst>
              </a:tr>
              <a:tr h="520425">
                <a:tc>
                  <a:txBody>
                    <a:bodyPr/>
                    <a:lstStyle/>
                    <a:p>
                      <a:pPr algn="l" fontAlgn="ctr"/>
                      <a:r>
                        <a:rPr lang="en-US" sz="1300" b="0" dirty="0">
                          <a:effectLst/>
                          <a:latin typeface="Nunito" pitchFamily="2" charset="0"/>
                        </a:rPr>
                        <a:t>Process switching uses an interface in an operating system.</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switching does not require calling an operating system and causes an interrupt to the kernel.</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92387814"/>
                  </a:ext>
                </a:extLst>
              </a:tr>
              <a:tr h="520425">
                <a:tc>
                  <a:txBody>
                    <a:bodyPr/>
                    <a:lstStyle/>
                    <a:p>
                      <a:pPr algn="l" fontAlgn="ctr"/>
                      <a:r>
                        <a:rPr lang="en-US" sz="1300" b="0" dirty="0">
                          <a:effectLst/>
                          <a:latin typeface="Nunito" pitchFamily="2" charset="0"/>
                        </a:rPr>
                        <a:t>If one process is blocked then it will not affect the execution of other processes </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If a user-level thread is blocked, then all other user-level threads are blocked. </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85030181"/>
                  </a:ext>
                </a:extLst>
              </a:tr>
              <a:tr h="520425">
                <a:tc>
                  <a:txBody>
                    <a:bodyPr/>
                    <a:lstStyle/>
                    <a:p>
                      <a:pPr algn="l" fontAlgn="ctr"/>
                      <a:r>
                        <a:rPr lang="en-US" sz="1300" b="0" dirty="0">
                          <a:effectLst/>
                          <a:latin typeface="Nunito" pitchFamily="2" charset="0"/>
                        </a:rPr>
                        <a:t>The process has its own Process Control Block, Stack, and Address Space.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has Parents’ PCB, its own Thread Control Block, and Stack and common Address space.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49945402"/>
                  </a:ext>
                </a:extLst>
              </a:tr>
              <a:tr h="314797">
                <a:tc>
                  <a:txBody>
                    <a:bodyPr/>
                    <a:lstStyle/>
                    <a:p>
                      <a:pPr algn="l" fontAlgn="ctr"/>
                      <a:r>
                        <a:rPr lang="en-US" sz="1300" b="0" dirty="0">
                          <a:effectLst/>
                          <a:latin typeface="Nunito" pitchFamily="2" charset="0"/>
                        </a:rPr>
                        <a:t>A system call is involved in it.</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No system call is involved, it is created using APIs.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98298756"/>
                  </a:ext>
                </a:extLst>
              </a:tr>
              <a:tr h="314797">
                <a:tc>
                  <a:txBody>
                    <a:bodyPr/>
                    <a:lstStyle/>
                    <a:p>
                      <a:pPr algn="l" fontAlgn="ctr"/>
                      <a:r>
                        <a:rPr lang="en-US" sz="1300" b="0" dirty="0">
                          <a:effectLst/>
                          <a:latin typeface="Nunito" pitchFamily="2" charset="0"/>
                        </a:rPr>
                        <a:t>The process does not share data with each other.</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Threads share data with each other.</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42305269"/>
                  </a:ext>
                </a:extLst>
              </a:tr>
            </a:tbl>
          </a:graphicData>
        </a:graphic>
      </p:graphicFrame>
    </p:spTree>
    <p:extLst>
      <p:ext uri="{BB962C8B-B14F-4D97-AF65-F5344CB8AC3E}">
        <p14:creationId xmlns:p14="http://schemas.microsoft.com/office/powerpoint/2010/main" val="138224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id="{DDA0ED8D-53BD-A382-D884-1E7BBD9F76F6}"/>
              </a:ext>
            </a:extLst>
          </p:cNvPr>
          <p:cNvSpPr txBox="1"/>
          <p:nvPr/>
        </p:nvSpPr>
        <p:spPr>
          <a:xfrm>
            <a:off x="823762" y="827575"/>
            <a:ext cx="10534049" cy="5355312"/>
          </a:xfrm>
          <a:prstGeom prst="rect">
            <a:avLst/>
          </a:prstGeom>
          <a:noFill/>
        </p:spPr>
        <p:txBody>
          <a:bodyPr wrap="square">
            <a:spAutoFit/>
          </a:bodyPr>
          <a:lstStyle/>
          <a:p>
            <a:pPr algn="l"/>
            <a:r>
              <a:rPr lang="en-US" b="1" i="0" dirty="0">
                <a:effectLst/>
                <a:latin typeface="Nunito" pitchFamily="2" charset="0"/>
              </a:rPr>
              <a:t>Desktop Operating Systems</a:t>
            </a:r>
            <a:br>
              <a:rPr lang="en-US" b="0" i="0" dirty="0">
                <a:effectLst/>
                <a:latin typeface="Nunito" pitchFamily="2" charset="0"/>
              </a:rPr>
            </a:br>
            <a:r>
              <a:rPr lang="en-US" b="0" i="0" dirty="0">
                <a:effectLst/>
                <a:latin typeface="Nunito" pitchFamily="2" charset="0"/>
              </a:rPr>
              <a:t>There are numerous types of operating systems software available for desktops. This section will help you understand each type and its unique features.</a:t>
            </a:r>
          </a:p>
          <a:p>
            <a:pPr algn="l"/>
            <a:endParaRPr lang="en-US" dirty="0">
              <a:latin typeface="Nunito" pitchFamily="2" charset="0"/>
            </a:endParaRPr>
          </a:p>
          <a:p>
            <a:r>
              <a:rPr lang="en-US" b="1" i="0" dirty="0">
                <a:effectLst/>
                <a:latin typeface="Nunito" pitchFamily="2" charset="0"/>
              </a:rPr>
              <a:t>Windows Family</a:t>
            </a:r>
          </a:p>
          <a:p>
            <a:r>
              <a:rPr lang="en-US" b="0" i="0" dirty="0">
                <a:effectLst/>
                <a:latin typeface="Nunito" pitchFamily="2" charset="0"/>
              </a:rPr>
              <a:t>Windows has shaped the operating system industry with its continuous focus on innovation and constant improvement. The various types of window operating systems, which include versions such as Windows Vista, Windows 11, and more, are popular for critical features such as</a:t>
            </a:r>
          </a:p>
          <a:p>
            <a:r>
              <a:rPr lang="en-US" b="1" i="0" dirty="0">
                <a:effectLst/>
                <a:latin typeface="Nunito" pitchFamily="2" charset="0"/>
              </a:rPr>
              <a:t>Graphical User Interface</a:t>
            </a:r>
            <a:endParaRPr lang="en-US" dirty="0">
              <a:latin typeface="Nunito" pitchFamily="2" charset="0"/>
            </a:endParaRPr>
          </a:p>
          <a:p>
            <a:r>
              <a:rPr lang="en-US" b="1" i="0" dirty="0">
                <a:effectLst/>
                <a:latin typeface="Nunito" pitchFamily="2" charset="0"/>
              </a:rPr>
              <a:t>File Management</a:t>
            </a:r>
          </a:p>
          <a:p>
            <a:r>
              <a:rPr lang="en-US" b="1" i="0" dirty="0">
                <a:effectLst/>
                <a:latin typeface="Nunito" pitchFamily="2" charset="0"/>
              </a:rPr>
              <a:t>Window Management</a:t>
            </a:r>
            <a:endParaRPr lang="en-US" b="1" dirty="0">
              <a:latin typeface="Nunito" pitchFamily="2" charset="0"/>
            </a:endParaRPr>
          </a:p>
          <a:p>
            <a:r>
              <a:rPr lang="en-US" b="1" i="0" dirty="0">
                <a:effectLst/>
                <a:latin typeface="Nunito" pitchFamily="2" charset="0"/>
              </a:rPr>
              <a:t>Device Compatibility</a:t>
            </a:r>
          </a:p>
          <a:p>
            <a:r>
              <a:rPr lang="en-US" b="1" i="0" dirty="0">
                <a:effectLst/>
                <a:latin typeface="Nunito" pitchFamily="2" charset="0"/>
              </a:rPr>
              <a:t>Security Features</a:t>
            </a:r>
            <a:endParaRPr lang="en-US" b="1" dirty="0">
              <a:latin typeface="Nunito" pitchFamily="2" charset="0"/>
            </a:endParaRPr>
          </a:p>
          <a:p>
            <a:r>
              <a:rPr lang="en-US" b="0" i="0" dirty="0">
                <a:effectLst/>
                <a:latin typeface="Nunito" pitchFamily="2" charset="0"/>
              </a:rPr>
              <a:t>Microsoft Windows is one of the most popular </a:t>
            </a:r>
            <a:r>
              <a:rPr lang="en-US" dirty="0">
                <a:latin typeface="Nunito" pitchFamily="2" charset="0"/>
              </a:rPr>
              <a:t>types</a:t>
            </a:r>
            <a:r>
              <a:rPr lang="en-US" b="0" i="0" dirty="0">
                <a:effectLst/>
                <a:latin typeface="Nunito" pitchFamily="2" charset="0"/>
              </a:rPr>
              <a:t> of operating systems for desktops worldwide. Windows currently retains a </a:t>
            </a:r>
            <a:r>
              <a:rPr lang="en-US" b="0" i="0" u="none" strike="noStrike" dirty="0">
                <a:effectLst/>
                <a:latin typeface="Nunito" pitchFamily="2" charset="0"/>
              </a:rPr>
              <a:t>market share of over 74%</a:t>
            </a:r>
            <a:r>
              <a:rPr lang="en-US" b="0" i="0" dirty="0">
                <a:effectLst/>
                <a:latin typeface="Nunito" pitchFamily="2" charset="0"/>
              </a:rPr>
              <a:t>. </a:t>
            </a:r>
          </a:p>
          <a:p>
            <a:r>
              <a:rPr lang="en-US" b="0" i="0" dirty="0">
                <a:effectLst/>
                <a:latin typeface="Nunito" pitchFamily="2" charset="0"/>
              </a:rPr>
              <a:t>Windows’s security, flexibility, and adaptability make it an ideal solution for various use cases. These include managing personal individual tasks as well as supporting large organizational workloads. Its compatibility with different types of hardware and software can also enhance productivity in business environments while promising scalability.</a:t>
            </a:r>
          </a:p>
        </p:txBody>
      </p:sp>
    </p:spTree>
    <p:extLst>
      <p:ext uri="{BB962C8B-B14F-4D97-AF65-F5344CB8AC3E}">
        <p14:creationId xmlns:p14="http://schemas.microsoft.com/office/powerpoint/2010/main" val="422148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E8AD054B-B9C5-027B-8FD6-294100CB9570}"/>
              </a:ext>
            </a:extLst>
          </p:cNvPr>
          <p:cNvSpPr txBox="1"/>
          <p:nvPr/>
        </p:nvSpPr>
        <p:spPr>
          <a:xfrm>
            <a:off x="714676" y="828747"/>
            <a:ext cx="10633028" cy="1477328"/>
          </a:xfrm>
          <a:prstGeom prst="rect">
            <a:avLst/>
          </a:prstGeom>
          <a:noFill/>
        </p:spPr>
        <p:txBody>
          <a:bodyPr wrap="square">
            <a:spAutoFit/>
          </a:bodyPr>
          <a:lstStyle/>
          <a:p>
            <a:pPr algn="l"/>
            <a:r>
              <a:rPr lang="en-US" b="1" i="0" dirty="0">
                <a:solidFill>
                  <a:srgbClr val="273239"/>
                </a:solidFill>
                <a:effectLst/>
                <a:latin typeface="Nunito" pitchFamily="2" charset="0"/>
              </a:rPr>
              <a:t>Zombie Process :</a:t>
            </a:r>
          </a:p>
          <a:p>
            <a:pPr algn="l"/>
            <a:br>
              <a:rPr lang="en-US" dirty="0"/>
            </a:br>
            <a:r>
              <a:rPr lang="en-US" b="0" i="0" dirty="0">
                <a:solidFill>
                  <a:srgbClr val="273239"/>
                </a:solidFill>
                <a:effectLst/>
                <a:latin typeface="Nunito" pitchFamily="2" charset="0"/>
              </a:rPr>
              <a:t>A Zombie is a process that has completed its task but still, it shows an entry in a process table. The zombie process usually occurs in the child process. Very short time the process is a zombie. After the process has completed all of its tasks it reports the parent process that it has about to terminate.</a:t>
            </a:r>
            <a:endParaRPr lang="en-US" b="0" i="0" dirty="0">
              <a:solidFill>
                <a:srgbClr val="000000"/>
              </a:solidFill>
              <a:effectLst/>
              <a:latin typeface="Verdana" panose="020B0604030504040204" pitchFamily="34" charset="0"/>
            </a:endParaRPr>
          </a:p>
        </p:txBody>
      </p:sp>
      <p:pic>
        <p:nvPicPr>
          <p:cNvPr id="29698" name="Picture 2">
            <a:extLst>
              <a:ext uri="{FF2B5EF4-FFF2-40B4-BE49-F238E27FC236}">
                <a16:creationId xmlns:a16="http://schemas.microsoft.com/office/drawing/2014/main" id="{3FEFBF89-A62B-2FE3-F7A8-66D1ABD0F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174" y="2488491"/>
            <a:ext cx="9232858" cy="3359927"/>
          </a:xfrm>
          <a:prstGeom prst="rect">
            <a:avLst/>
          </a:prstGeom>
          <a:solidFill>
            <a:schemeClr val="accent3">
              <a:lumMod val="20000"/>
              <a:lumOff val="80000"/>
            </a:schemeClr>
          </a:solidFill>
        </p:spPr>
      </p:pic>
    </p:spTree>
    <p:extLst>
      <p:ext uri="{BB962C8B-B14F-4D97-AF65-F5344CB8AC3E}">
        <p14:creationId xmlns:p14="http://schemas.microsoft.com/office/powerpoint/2010/main" val="4194905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id="{BE9F6936-7E64-ECF5-B915-FDE98A840153}"/>
              </a:ext>
            </a:extLst>
          </p:cNvPr>
          <p:cNvSpPr txBox="1"/>
          <p:nvPr/>
        </p:nvSpPr>
        <p:spPr>
          <a:xfrm>
            <a:off x="723820" y="843677"/>
            <a:ext cx="10550732" cy="3139321"/>
          </a:xfrm>
          <a:prstGeom prst="rect">
            <a:avLst/>
          </a:prstGeom>
          <a:noFill/>
        </p:spPr>
        <p:txBody>
          <a:bodyPr wrap="square">
            <a:spAutoFit/>
          </a:bodyPr>
          <a:lstStyle/>
          <a:p>
            <a:pPr algn="l" rtl="0" fontAlgn="base"/>
            <a:r>
              <a:rPr lang="en-US" b="1" i="0" dirty="0">
                <a:solidFill>
                  <a:srgbClr val="273239"/>
                </a:solidFill>
                <a:effectLst/>
                <a:latin typeface="Nunito" pitchFamily="2" charset="0"/>
              </a:rPr>
              <a:t>Orphan Process :</a:t>
            </a:r>
          </a:p>
          <a:p>
            <a:pPr algn="l" rtl="0" fontAlgn="base"/>
            <a:br>
              <a:rPr lang="en-US" b="0" i="0" dirty="0">
                <a:solidFill>
                  <a:srgbClr val="273239"/>
                </a:solidFill>
                <a:effectLst/>
                <a:latin typeface="Nunito" pitchFamily="2" charset="0"/>
              </a:rPr>
            </a:br>
            <a:r>
              <a:rPr lang="en-US" b="0" i="0" dirty="0">
                <a:solidFill>
                  <a:srgbClr val="273239"/>
                </a:solidFill>
                <a:effectLst/>
                <a:latin typeface="Nunito" pitchFamily="2" charset="0"/>
              </a:rPr>
              <a:t>A child process that remains running even after its parent process is terminated or completed without waiting for the child process execution is called an orphan. A process becomes an orphan unintentionally. Some time intentionally become orphans due to the long-running time to complete the assigned task without user attention. The orphan process has controlling terminals.</a:t>
            </a:r>
          </a:p>
          <a:p>
            <a:pPr algn="l" rtl="0" fontAlgn="base"/>
            <a:endParaRPr lang="en-US" b="1" dirty="0">
              <a:solidFill>
                <a:srgbClr val="273239"/>
              </a:solidFill>
              <a:latin typeface="Nunito" pitchFamily="2" charset="0"/>
            </a:endParaRPr>
          </a:p>
          <a:p>
            <a:pPr algn="l" rtl="0" fontAlgn="base"/>
            <a:r>
              <a:rPr lang="en-US" b="1" i="0" dirty="0">
                <a:solidFill>
                  <a:srgbClr val="273239"/>
                </a:solidFill>
                <a:effectLst/>
                <a:latin typeface="Nunito" pitchFamily="2" charset="0"/>
              </a:rPr>
              <a:t>Daemon process :</a:t>
            </a:r>
          </a:p>
          <a:p>
            <a:pPr algn="l" rtl="0" fontAlgn="base"/>
            <a:br>
              <a:rPr lang="en-US" b="0" i="0" dirty="0">
                <a:solidFill>
                  <a:srgbClr val="273239"/>
                </a:solidFill>
                <a:effectLst/>
                <a:latin typeface="Nunito" pitchFamily="2" charset="0"/>
              </a:rPr>
            </a:br>
            <a:r>
              <a:rPr lang="en-US" b="0" i="0" dirty="0">
                <a:solidFill>
                  <a:srgbClr val="273239"/>
                </a:solidFill>
                <a:effectLst/>
                <a:latin typeface="Nunito" pitchFamily="2" charset="0"/>
              </a:rPr>
              <a:t>Daemon processes are started working when the system is bootstrapped and terminates only when the system is shut down. It does not have a controlling terminal. It always runs in the background.</a:t>
            </a:r>
          </a:p>
        </p:txBody>
      </p:sp>
    </p:spTree>
    <p:extLst>
      <p:ext uri="{BB962C8B-B14F-4D97-AF65-F5344CB8AC3E}">
        <p14:creationId xmlns:p14="http://schemas.microsoft.com/office/powerpoint/2010/main" val="4179112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graphicFrame>
        <p:nvGraphicFramePr>
          <p:cNvPr id="3" name="Table 2">
            <a:extLst>
              <a:ext uri="{FF2B5EF4-FFF2-40B4-BE49-F238E27FC236}">
                <a16:creationId xmlns:a16="http://schemas.microsoft.com/office/drawing/2014/main" id="{92127C27-80EF-3892-98C3-9260A1491D5E}"/>
              </a:ext>
            </a:extLst>
          </p:cNvPr>
          <p:cNvGraphicFramePr>
            <a:graphicFrameLocks noGrp="1"/>
          </p:cNvGraphicFramePr>
          <p:nvPr/>
        </p:nvGraphicFramePr>
        <p:xfrm>
          <a:off x="751363" y="745522"/>
          <a:ext cx="10689273" cy="5161280"/>
        </p:xfrm>
        <a:graphic>
          <a:graphicData uri="http://schemas.openxmlformats.org/drawingml/2006/table">
            <a:tbl>
              <a:tblPr/>
              <a:tblGrid>
                <a:gridCol w="3563091">
                  <a:extLst>
                    <a:ext uri="{9D8B030D-6E8A-4147-A177-3AD203B41FA5}">
                      <a16:colId xmlns:a16="http://schemas.microsoft.com/office/drawing/2014/main" val="2287901594"/>
                    </a:ext>
                  </a:extLst>
                </a:gridCol>
                <a:gridCol w="3563091">
                  <a:extLst>
                    <a:ext uri="{9D8B030D-6E8A-4147-A177-3AD203B41FA5}">
                      <a16:colId xmlns:a16="http://schemas.microsoft.com/office/drawing/2014/main" val="3325603770"/>
                    </a:ext>
                  </a:extLst>
                </a:gridCol>
                <a:gridCol w="3563091">
                  <a:extLst>
                    <a:ext uri="{9D8B030D-6E8A-4147-A177-3AD203B41FA5}">
                      <a16:colId xmlns:a16="http://schemas.microsoft.com/office/drawing/2014/main" val="4232040410"/>
                    </a:ext>
                  </a:extLst>
                </a:gridCol>
              </a:tblGrid>
              <a:tr h="0">
                <a:tc>
                  <a:txBody>
                    <a:bodyPr/>
                    <a:lstStyle/>
                    <a:p>
                      <a:pPr algn="l" rtl="0" fontAlgn="base"/>
                      <a:r>
                        <a:rPr lang="en-US" sz="1600" b="1" dirty="0">
                          <a:effectLst/>
                          <a:latin typeface="Nunito" pitchFamily="2" charset="0"/>
                        </a:rPr>
                        <a:t>Zombie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Orphan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Daemon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726290906"/>
                  </a:ext>
                </a:extLst>
              </a:tr>
              <a:tr h="0">
                <a:tc>
                  <a:txBody>
                    <a:bodyPr/>
                    <a:lstStyle/>
                    <a:p>
                      <a:pPr algn="l" fontAlgn="ctr"/>
                      <a:r>
                        <a:rPr lang="en-US" sz="1600" b="0" dirty="0">
                          <a:effectLst/>
                          <a:latin typeface="Nunito" pitchFamily="2" charset="0"/>
                        </a:rPr>
                        <a:t>A Zombie is a process that has completed its task but still, it shows an entry in a process table.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A child process that remains running even after its parent process is terminated or completed without waiting for the child process execution is called an orphan.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A daemon process is a system-related process always running in the background.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67847694"/>
                  </a:ext>
                </a:extLst>
              </a:tr>
              <a:tr h="0">
                <a:tc>
                  <a:txBody>
                    <a:bodyPr/>
                    <a:lstStyle/>
                    <a:p>
                      <a:pPr algn="l" fontAlgn="ctr"/>
                      <a:r>
                        <a:rPr lang="en-US" sz="1600" b="0">
                          <a:effectLst/>
                          <a:latin typeface="Nunito" pitchFamily="2" charset="0"/>
                        </a:rPr>
                        <a:t>Zombie process states always indicated by Z</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The orphan process was created unknowingly due to a system crash.</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Daemon process state indicated by ? in the field of </a:t>
                      </a:r>
                      <a:r>
                        <a:rPr lang="en-US" sz="1600" b="0" i="1" dirty="0" err="1">
                          <a:effectLst/>
                          <a:latin typeface="Nunito" pitchFamily="2" charset="0"/>
                        </a:rPr>
                        <a:t>tty</a:t>
                      </a:r>
                      <a:r>
                        <a:rPr lang="en-US" sz="1600" b="0" i="1" dirty="0">
                          <a:effectLst/>
                          <a:latin typeface="Nunito" pitchFamily="2" charset="0"/>
                        </a:rPr>
                        <a:t> </a:t>
                      </a:r>
                      <a:r>
                        <a:rPr lang="en-US" sz="1600" b="0" dirty="0">
                          <a:effectLst/>
                          <a:latin typeface="Nunito" pitchFamily="2" charset="0"/>
                        </a:rPr>
                        <a:t>column in the output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40088751"/>
                  </a:ext>
                </a:extLst>
              </a:tr>
              <a:tr h="0">
                <a:tc>
                  <a:txBody>
                    <a:bodyPr/>
                    <a:lstStyle/>
                    <a:p>
                      <a:pPr algn="l" fontAlgn="ctr"/>
                      <a:r>
                        <a:rPr lang="en-US" sz="1600" b="0">
                          <a:effectLst/>
                          <a:latin typeface="Nunito" pitchFamily="2" charset="0"/>
                        </a:rPr>
                        <a:t>The zombie process has controlling terminals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The Orphan process has controlling terminals. </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The daemon process does not have controlling terminals.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55753734"/>
                  </a:ext>
                </a:extLst>
              </a:tr>
              <a:tr h="0">
                <a:tc>
                  <a:txBody>
                    <a:bodyPr/>
                    <a:lstStyle/>
                    <a:p>
                      <a:pPr algn="l" fontAlgn="ctr"/>
                      <a:r>
                        <a:rPr lang="en-US" sz="1600" b="0">
                          <a:effectLst/>
                          <a:latin typeface="Nunito" pitchFamily="2" charset="0"/>
                        </a:rPr>
                        <a:t>The zombie process treated as dead they are not used for system processing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An orphan process is a computer process even after their parent terminates init is become a parent and continue the remaining task.</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A program that runs for a long time makes them as a daemon process and runs it in the background.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03374837"/>
                  </a:ext>
                </a:extLst>
              </a:tr>
              <a:tr h="0">
                <a:tc>
                  <a:txBody>
                    <a:bodyPr/>
                    <a:lstStyle/>
                    <a:p>
                      <a:pPr algn="l" fontAlgn="ctr"/>
                      <a:r>
                        <a:rPr lang="en-US" sz="1600" b="0" dirty="0">
                          <a:effectLst/>
                          <a:latin typeface="Nunito" pitchFamily="2" charset="0"/>
                        </a:rPr>
                        <a:t>To remove the zombie process execute the kill command.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Terminate the Orphan process use the SIGHUP signal.</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Daemon process only when system shutdown.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54775271"/>
                  </a:ext>
                </a:extLst>
              </a:tr>
            </a:tbl>
          </a:graphicData>
        </a:graphic>
      </p:graphicFrame>
    </p:spTree>
    <p:extLst>
      <p:ext uri="{BB962C8B-B14F-4D97-AF65-F5344CB8AC3E}">
        <p14:creationId xmlns:p14="http://schemas.microsoft.com/office/powerpoint/2010/main" val="2865380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id="{8D2F8F2D-AEA4-0AF0-8348-AE855186EBED}"/>
              </a:ext>
            </a:extLst>
          </p:cNvPr>
          <p:cNvSpPr txBox="1"/>
          <p:nvPr/>
        </p:nvSpPr>
        <p:spPr>
          <a:xfrm>
            <a:off x="842772" y="864215"/>
            <a:ext cx="10422636" cy="4247317"/>
          </a:xfrm>
          <a:prstGeom prst="rect">
            <a:avLst/>
          </a:prstGeom>
          <a:noFill/>
        </p:spPr>
        <p:txBody>
          <a:bodyPr wrap="square">
            <a:spAutoFit/>
          </a:bodyPr>
          <a:lstStyle/>
          <a:p>
            <a:r>
              <a:rPr lang="en-US" b="0" i="0" dirty="0">
                <a:solidFill>
                  <a:srgbClr val="273239"/>
                </a:solidFill>
                <a:effectLst/>
                <a:latin typeface="Nunito" pitchFamily="2" charset="0"/>
              </a:rPr>
              <a:t>Virtual Memory is a storage allocation scheme in which </a:t>
            </a:r>
            <a:r>
              <a:rPr lang="en-US" b="0" i="0" dirty="0">
                <a:effectLst/>
                <a:latin typeface="Nunito" pitchFamily="2" charset="0"/>
              </a:rPr>
              <a:t>secondary memory</a:t>
            </a:r>
            <a:r>
              <a:rPr lang="en-US" b="0" i="0" dirty="0">
                <a:solidFill>
                  <a:srgbClr val="273239"/>
                </a:solidFill>
                <a:effectLst/>
                <a:latin typeface="Nunito" pitchFamily="2" charset="0"/>
              </a:rPr>
              <a:t> can be addressed as though it were part of the main memory</a:t>
            </a:r>
          </a:p>
          <a:p>
            <a:endParaRPr lang="en-US" b="0" i="0" dirty="0">
              <a:solidFill>
                <a:srgbClr val="273239"/>
              </a:solidFill>
              <a:effectLst/>
              <a:latin typeface="Nunito" pitchFamily="2" charset="0"/>
            </a:endParaRPr>
          </a:p>
          <a:p>
            <a:r>
              <a:rPr lang="en-US" b="0" i="0" dirty="0">
                <a:solidFill>
                  <a:srgbClr val="273239"/>
                </a:solidFill>
                <a:effectLst/>
                <a:latin typeface="Nunito" pitchFamily="2" charset="0"/>
              </a:rPr>
              <a:t>A virtual memory is what its name indicates- it is an illusion of a memory that is larger than the real memory.</a:t>
            </a:r>
          </a:p>
          <a:p>
            <a:endParaRPr lang="en-US" b="0" i="0" dirty="0">
              <a:solidFill>
                <a:srgbClr val="273239"/>
              </a:solidFill>
              <a:effectLst/>
              <a:latin typeface="Nunito" pitchFamily="2" charset="0"/>
            </a:endParaRPr>
          </a:p>
          <a:p>
            <a:pPr algn="just"/>
            <a:r>
              <a:rPr lang="en-US" b="0" i="0" dirty="0">
                <a:solidFill>
                  <a:srgbClr val="333333"/>
                </a:solidFill>
                <a:effectLst/>
                <a:latin typeface="Nunito" pitchFamily="2" charset="0"/>
              </a:rPr>
              <a:t>In this scheme, the User can load bigger size processes than the available main memory by having the illusion that the memory is available to load the process.</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Instead of loading one big process in the main memory, the Operating System loads the different parts of more than one process in the main memory</a:t>
            </a:r>
          </a:p>
          <a:p>
            <a:pPr algn="just"/>
            <a:r>
              <a:rPr lang="en-US" b="0" i="0" dirty="0">
                <a:solidFill>
                  <a:srgbClr val="333333"/>
                </a:solidFill>
                <a:effectLst/>
                <a:latin typeface="Nunito" pitchFamily="2" charset="0"/>
              </a:rPr>
              <a:t>.</a:t>
            </a:r>
          </a:p>
          <a:p>
            <a:pPr algn="just"/>
            <a:r>
              <a:rPr lang="en-US" b="0" i="0" dirty="0">
                <a:solidFill>
                  <a:srgbClr val="333333"/>
                </a:solidFill>
                <a:effectLst/>
                <a:latin typeface="Nunito" pitchFamily="2" charset="0"/>
              </a:rPr>
              <a:t>By doing this, the degree of multiprogramming will be increased and therefore, the CPU utilization will also be increased.</a:t>
            </a:r>
          </a:p>
          <a:p>
            <a:endParaRPr lang="en-US" dirty="0">
              <a:latin typeface="Nunito" pitchFamily="2" charset="0"/>
            </a:endParaRPr>
          </a:p>
        </p:txBody>
      </p:sp>
    </p:spTree>
    <p:extLst>
      <p:ext uri="{BB962C8B-B14F-4D97-AF65-F5344CB8AC3E}">
        <p14:creationId xmlns:p14="http://schemas.microsoft.com/office/powerpoint/2010/main" val="27614900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id="{F717015F-1956-1245-DCDA-D8B23B4A4D73}"/>
              </a:ext>
            </a:extLst>
          </p:cNvPr>
          <p:cNvSpPr txBox="1"/>
          <p:nvPr/>
        </p:nvSpPr>
        <p:spPr>
          <a:xfrm>
            <a:off x="715478" y="725251"/>
            <a:ext cx="10677946" cy="5355312"/>
          </a:xfrm>
          <a:prstGeom prst="rect">
            <a:avLst/>
          </a:prstGeom>
          <a:noFill/>
        </p:spPr>
        <p:txBody>
          <a:bodyPr wrap="square">
            <a:spAutoFit/>
          </a:bodyPr>
          <a:lstStyle/>
          <a:p>
            <a:r>
              <a:rPr lang="en-US" b="1" dirty="0">
                <a:solidFill>
                  <a:srgbClr val="273239"/>
                </a:solidFill>
                <a:effectLst/>
                <a:latin typeface="Nunito" pitchFamily="2" charset="0"/>
              </a:rPr>
              <a:t>How does virtual memory work? </a:t>
            </a:r>
          </a:p>
          <a:p>
            <a:r>
              <a:rPr lang="en-US" b="0" dirty="0">
                <a:effectLst/>
                <a:latin typeface="Nunito" pitchFamily="2" charset="0"/>
              </a:rPr>
              <a:t>Virtual</a:t>
            </a:r>
            <a:r>
              <a:rPr lang="en-US" b="0" u="sng" dirty="0">
                <a:effectLst/>
                <a:latin typeface="Nunito" pitchFamily="2" charset="0"/>
              </a:rPr>
              <a:t> </a:t>
            </a:r>
            <a:r>
              <a:rPr lang="en-US" b="0" dirty="0">
                <a:effectLst/>
                <a:latin typeface="Nunito" pitchFamily="2" charset="0"/>
              </a:rPr>
              <a:t>memory</a:t>
            </a:r>
            <a:r>
              <a:rPr lang="en-US" b="0" dirty="0">
                <a:solidFill>
                  <a:srgbClr val="273239"/>
                </a:solidFill>
                <a:effectLst/>
                <a:latin typeface="Nunito" pitchFamily="2" charset="0"/>
              </a:rPr>
              <a:t> works by dividing the virtual address space used by a program into smaller units called pages. </a:t>
            </a:r>
            <a:r>
              <a:rPr lang="en-US" b="0" dirty="0">
                <a:solidFill>
                  <a:srgbClr val="333333"/>
                </a:solidFill>
                <a:effectLst/>
                <a:latin typeface="Nunito" pitchFamily="2" charset="0"/>
              </a:rPr>
              <a:t>In this scheme, whenever some pages need to be loaded in the main memory for the execution and the memory is not available for those many pages, then in that case, instead of stopping the pages from entering the main memory, the OS searches for the RAM area that are least used in the recent times or that are not referenced and copy that into the secondary memory to make the space for the new pages in the main memory.</a:t>
            </a:r>
          </a:p>
          <a:p>
            <a:pPr algn="just"/>
            <a:r>
              <a:rPr lang="en-US" b="0" dirty="0">
                <a:solidFill>
                  <a:srgbClr val="333333"/>
                </a:solidFill>
                <a:effectLst/>
                <a:latin typeface="Nunito" pitchFamily="2" charset="0"/>
              </a:rPr>
              <a:t>Since all this procedure happens automatically, therefore it makes the computer feel like it has unlimited RAM.</a:t>
            </a:r>
          </a:p>
          <a:p>
            <a:pPr algn="just"/>
            <a:endParaRPr lang="en-US" dirty="0">
              <a:solidFill>
                <a:srgbClr val="333333"/>
              </a:solidFill>
              <a:latin typeface="Nunito" pitchFamily="2" charset="0"/>
            </a:endParaRPr>
          </a:p>
          <a:p>
            <a:r>
              <a:rPr lang="en-US" b="1" dirty="0">
                <a:solidFill>
                  <a:srgbClr val="273239"/>
                </a:solidFill>
                <a:effectLst/>
                <a:latin typeface="Nunito" pitchFamily="2" charset="0"/>
              </a:rPr>
              <a:t>What are the benefits of virtual memory?</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Increased memory capacity:</a:t>
            </a:r>
            <a:r>
              <a:rPr lang="en-US" b="0" dirty="0">
                <a:solidFill>
                  <a:srgbClr val="273239"/>
                </a:solidFill>
                <a:effectLst/>
                <a:latin typeface="Nunito" pitchFamily="2" charset="0"/>
              </a:rPr>
              <a:t> It allows programs to use more memory than is physically available, enabling the execution of larger programs or multiple programs simultaneously.</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Memory isolation: </a:t>
            </a:r>
            <a:r>
              <a:rPr lang="en-US" b="0" dirty="0">
                <a:solidFill>
                  <a:srgbClr val="273239"/>
                </a:solidFill>
                <a:effectLst/>
                <a:latin typeface="Nunito" pitchFamily="2" charset="0"/>
              </a:rPr>
              <a:t>Each program operates in its own virtual address space, ensuring that one program cannot access or modify the memory of another program.</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Simplified memory management: </a:t>
            </a:r>
            <a:r>
              <a:rPr lang="en-US" b="0" dirty="0">
                <a:solidFill>
                  <a:srgbClr val="273239"/>
                </a:solidFill>
                <a:effectLst/>
                <a:latin typeface="Nunito" pitchFamily="2" charset="0"/>
              </a:rPr>
              <a:t>Virtual memory simplifies memory management for both the operating system and application developers by providing a uniform memory model.</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Improved system stability:</a:t>
            </a:r>
            <a:r>
              <a:rPr lang="en-US" b="0" dirty="0">
                <a:solidFill>
                  <a:srgbClr val="273239"/>
                </a:solidFill>
                <a:effectLst/>
                <a:latin typeface="Nunito" pitchFamily="2" charset="0"/>
              </a:rPr>
              <a:t> Virtual memory helps prevent crashes and system instability by allowing the operating system to handle memory shortages and prioritize memory usage efficiently.</a:t>
            </a:r>
            <a:endParaRPr lang="en-US" dirty="0">
              <a:latin typeface="Nunito" pitchFamily="2" charset="0"/>
            </a:endParaRPr>
          </a:p>
        </p:txBody>
      </p:sp>
    </p:spTree>
    <p:extLst>
      <p:ext uri="{BB962C8B-B14F-4D97-AF65-F5344CB8AC3E}">
        <p14:creationId xmlns:p14="http://schemas.microsoft.com/office/powerpoint/2010/main" val="3684161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pic>
        <p:nvPicPr>
          <p:cNvPr id="11266" name="Picture 2" descr="Page Fault Handling in Operating System">
            <a:extLst>
              <a:ext uri="{FF2B5EF4-FFF2-40B4-BE49-F238E27FC236}">
                <a16:creationId xmlns:a16="http://schemas.microsoft.com/office/drawing/2014/main" id="{DD073D07-B555-549D-D628-2FCBDE5C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16" y="959208"/>
            <a:ext cx="6428232" cy="50118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B824BA-26DC-AC35-3738-B5FD7DC95BCA}"/>
              </a:ext>
            </a:extLst>
          </p:cNvPr>
          <p:cNvSpPr txBox="1"/>
          <p:nvPr/>
        </p:nvSpPr>
        <p:spPr>
          <a:xfrm>
            <a:off x="674370" y="323165"/>
            <a:ext cx="4363974" cy="5909310"/>
          </a:xfrm>
          <a:prstGeom prst="rect">
            <a:avLst/>
          </a:prstGeom>
          <a:noFill/>
        </p:spPr>
        <p:txBody>
          <a:bodyPr wrap="square">
            <a:spAutoFit/>
          </a:bodyPr>
          <a:lstStyle/>
          <a:p>
            <a:pPr algn="just"/>
            <a:endParaRPr lang="en-US" b="0" dirty="0">
              <a:solidFill>
                <a:srgbClr val="333333"/>
              </a:solidFill>
              <a:effectLst/>
              <a:latin typeface="Nunito" pitchFamily="2" charset="0"/>
            </a:endParaRPr>
          </a:p>
          <a:p>
            <a:pPr algn="just"/>
            <a:endParaRPr lang="en-US" dirty="0">
              <a:solidFill>
                <a:srgbClr val="333333"/>
              </a:solidFill>
              <a:latin typeface="Nunito" pitchFamily="2" charset="0"/>
            </a:endParaRPr>
          </a:p>
          <a:p>
            <a:r>
              <a:rPr lang="en-US" b="1" dirty="0">
                <a:solidFill>
                  <a:srgbClr val="273239"/>
                </a:solidFill>
                <a:effectLst/>
                <a:latin typeface="Nunito" pitchFamily="2" charset="0"/>
              </a:rPr>
              <a:t>What is a page fault?</a:t>
            </a:r>
          </a:p>
          <a:p>
            <a:endParaRPr lang="en-US" b="0" dirty="0">
              <a:solidFill>
                <a:srgbClr val="273239"/>
              </a:solidFill>
              <a:effectLst/>
              <a:latin typeface="Nunito" pitchFamily="2" charset="0"/>
            </a:endParaRPr>
          </a:p>
          <a:p>
            <a:r>
              <a:rPr lang="en-US" b="0" dirty="0">
                <a:solidFill>
                  <a:srgbClr val="273239"/>
                </a:solidFill>
                <a:effectLst/>
                <a:latin typeface="Nunito" pitchFamily="2" charset="0"/>
              </a:rPr>
              <a:t>The operating system manages a mapping between virtual addresses used by the program and physical addresses in the actual </a:t>
            </a:r>
            <a:r>
              <a:rPr lang="en-US" b="0" dirty="0">
                <a:effectLst/>
                <a:latin typeface="Nunito" pitchFamily="2" charset="0"/>
              </a:rPr>
              <a:t>RAM</a:t>
            </a:r>
            <a:r>
              <a:rPr lang="en-US" b="0" dirty="0">
                <a:solidFill>
                  <a:srgbClr val="273239"/>
                </a:solidFill>
                <a:effectLst/>
                <a:latin typeface="Nunito" pitchFamily="2" charset="0"/>
              </a:rPr>
              <a:t> or disk. </a:t>
            </a:r>
          </a:p>
          <a:p>
            <a:endParaRPr lang="en-US" b="0" dirty="0">
              <a:solidFill>
                <a:srgbClr val="273239"/>
              </a:solidFill>
              <a:effectLst/>
              <a:latin typeface="Nunito" pitchFamily="2" charset="0"/>
            </a:endParaRPr>
          </a:p>
          <a:p>
            <a:r>
              <a:rPr lang="en-US" b="0" dirty="0">
                <a:solidFill>
                  <a:srgbClr val="273239"/>
                </a:solidFill>
                <a:effectLst/>
                <a:latin typeface="Nunito" pitchFamily="2" charset="0"/>
              </a:rPr>
              <a:t>A page fault occurs when a program references a virtual memory page that is not currently resident in physical memory. </a:t>
            </a:r>
          </a:p>
          <a:p>
            <a:endParaRPr lang="en-US" dirty="0">
              <a:solidFill>
                <a:srgbClr val="273239"/>
              </a:solidFill>
              <a:latin typeface="Nunito" pitchFamily="2" charset="0"/>
            </a:endParaRPr>
          </a:p>
          <a:p>
            <a:r>
              <a:rPr lang="en-US" b="0" dirty="0">
                <a:solidFill>
                  <a:srgbClr val="273239"/>
                </a:solidFill>
                <a:effectLst/>
                <a:latin typeface="Nunito" pitchFamily="2" charset="0"/>
              </a:rPr>
              <a:t>This happens when the required page has been paged out to disk or has not been accessed yet. When a page fault occurs, the operating system handles it by fetching the required page from the disk and updating the page tables to reflect the new mapping.</a:t>
            </a:r>
            <a:endParaRPr lang="en-US" dirty="0">
              <a:solidFill>
                <a:srgbClr val="273239"/>
              </a:solidFill>
              <a:latin typeface="Nunito" pitchFamily="2" charset="0"/>
            </a:endParaRPr>
          </a:p>
        </p:txBody>
      </p:sp>
    </p:spTree>
    <p:extLst>
      <p:ext uri="{BB962C8B-B14F-4D97-AF65-F5344CB8AC3E}">
        <p14:creationId xmlns:p14="http://schemas.microsoft.com/office/powerpoint/2010/main" val="908164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4" name="TextBox 3">
            <a:extLst>
              <a:ext uri="{FF2B5EF4-FFF2-40B4-BE49-F238E27FC236}">
                <a16:creationId xmlns:a16="http://schemas.microsoft.com/office/drawing/2014/main" id="{8AF07872-8B1B-0791-14CD-ABB60870FD2D}"/>
              </a:ext>
            </a:extLst>
          </p:cNvPr>
          <p:cNvSpPr txBox="1"/>
          <p:nvPr/>
        </p:nvSpPr>
        <p:spPr>
          <a:xfrm>
            <a:off x="742108" y="828515"/>
            <a:ext cx="10523300" cy="5078313"/>
          </a:xfrm>
          <a:prstGeom prst="rect">
            <a:avLst/>
          </a:prstGeom>
          <a:noFill/>
        </p:spPr>
        <p:txBody>
          <a:bodyPr wrap="square">
            <a:spAutoFit/>
          </a:bodyPr>
          <a:lstStyle/>
          <a:p>
            <a:pPr algn="just"/>
            <a:r>
              <a:rPr lang="en-US" b="1" i="0" dirty="0">
                <a:solidFill>
                  <a:srgbClr val="273239"/>
                </a:solidFill>
                <a:effectLst/>
                <a:latin typeface="Nunito" pitchFamily="2" charset="0"/>
              </a:rPr>
              <a:t>Demand Paging</a:t>
            </a:r>
          </a:p>
          <a:p>
            <a:pPr algn="just"/>
            <a:endParaRPr lang="en-US" b="0" i="0" dirty="0">
              <a:solidFill>
                <a:srgbClr val="333333"/>
              </a:solidFill>
              <a:effectLst/>
              <a:latin typeface="Nunito" pitchFamily="2" charset="0"/>
            </a:endParaRPr>
          </a:p>
          <a:p>
            <a:pPr algn="just"/>
            <a:r>
              <a:rPr lang="en-US" b="0" i="0" dirty="0">
                <a:solidFill>
                  <a:srgbClr val="273239"/>
                </a:solidFill>
                <a:effectLst/>
                <a:latin typeface="Nunito" pitchFamily="2" charset="0"/>
              </a:rPr>
              <a:t>The process of loading the page into memory on demand (whenever a page fault occurs) is known as demand paging. </a:t>
            </a:r>
          </a:p>
          <a:p>
            <a:pPr algn="just"/>
            <a:endParaRPr lang="en-US" dirty="0">
              <a:solidFill>
                <a:srgbClr val="333333"/>
              </a:solidFill>
              <a:latin typeface="Nunito" pitchFamily="2" charset="0"/>
            </a:endParaRPr>
          </a:p>
          <a:p>
            <a:pPr algn="just"/>
            <a:r>
              <a:rPr lang="en-US" b="0" i="0" dirty="0">
                <a:solidFill>
                  <a:srgbClr val="333333"/>
                </a:solidFill>
                <a:effectLst/>
                <a:latin typeface="Nunito" pitchFamily="2" charset="0"/>
              </a:rPr>
              <a:t>According to the concept of Virtual Memory, to execute some process, only a part of the process needs to be present in the main memory which means that only a few pages will only be present in the main memory at any time.</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However, deciding, which pages need to be kept in the main memory and which need to be kept in the secondary memory, is going to be difficult because we cannot say in advance that a process will require a particular page at a particular time.</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Therefore, to overcome this problem, there is a concept called Demand Paging is introduced. It suggests keeping all pages of the frames in the secondary memory until they are required. In other words, it says that do not load any page in the main memory until it is required.</a:t>
            </a:r>
          </a:p>
          <a:p>
            <a:pPr algn="just"/>
            <a:r>
              <a:rPr lang="en-US" b="0" i="0" dirty="0">
                <a:solidFill>
                  <a:srgbClr val="333333"/>
                </a:solidFill>
                <a:effectLst/>
                <a:latin typeface="Nunito" pitchFamily="2" charset="0"/>
              </a:rPr>
              <a:t>Whenever any page is referred to for the first time in the main memory, then that page will be found in the secondary memory.</a:t>
            </a:r>
          </a:p>
        </p:txBody>
      </p:sp>
    </p:spTree>
    <p:extLst>
      <p:ext uri="{BB962C8B-B14F-4D97-AF65-F5344CB8AC3E}">
        <p14:creationId xmlns:p14="http://schemas.microsoft.com/office/powerpoint/2010/main" val="37596128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id="{5B8EE3A3-0144-56D1-4C22-D0CE9D09D9A0}"/>
              </a:ext>
            </a:extLst>
          </p:cNvPr>
          <p:cNvSpPr txBox="1"/>
          <p:nvPr/>
        </p:nvSpPr>
        <p:spPr>
          <a:xfrm>
            <a:off x="760396" y="814477"/>
            <a:ext cx="10495868" cy="3970318"/>
          </a:xfrm>
          <a:prstGeom prst="rect">
            <a:avLst/>
          </a:prstGeom>
          <a:noFill/>
        </p:spPr>
        <p:txBody>
          <a:bodyPr wrap="square">
            <a:spAutoFit/>
          </a:bodyPr>
          <a:lstStyle/>
          <a:p>
            <a:pPr algn="just"/>
            <a:r>
              <a:rPr lang="en-US" b="0" i="0" dirty="0">
                <a:solidFill>
                  <a:srgbClr val="610B38"/>
                </a:solidFill>
                <a:effectLst/>
                <a:latin typeface="erdana"/>
              </a:rPr>
              <a:t>Page Replacement Algorithms</a:t>
            </a:r>
          </a:p>
          <a:p>
            <a:pPr algn="just"/>
            <a:endParaRPr lang="en-US" b="0" i="0" dirty="0">
              <a:solidFill>
                <a:srgbClr val="610B38"/>
              </a:solidFill>
              <a:effectLst/>
              <a:latin typeface="erdana"/>
            </a:endParaRPr>
          </a:p>
          <a:p>
            <a:pPr marL="342900" indent="-342900" algn="just">
              <a:buFont typeface="+mj-lt"/>
              <a:buAutoNum type="arabicPeriod"/>
            </a:pPr>
            <a:r>
              <a:rPr lang="en-US" b="1" i="0" dirty="0">
                <a:solidFill>
                  <a:srgbClr val="273239"/>
                </a:solidFill>
                <a:effectLst/>
                <a:latin typeface="Nunito" pitchFamily="2" charset="0"/>
              </a:rPr>
              <a:t>First In First Out (FIFO): </a:t>
            </a:r>
            <a:r>
              <a:rPr lang="en-US" b="0" i="0" dirty="0">
                <a:solidFill>
                  <a:srgbClr val="273239"/>
                </a:solidFill>
                <a:effectLst/>
                <a:latin typeface="Nunito" pitchFamily="2" charset="0"/>
              </a:rPr>
              <a:t>This is the simplest page replacement algorithm. In this algorithm, the operating system keeps track of all pages in the memory in a queue, the oldest page is in the front of the queue. When a page needs to be replaced page in the front of the queue is selected for removal.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Optimal Page replacement: </a:t>
            </a:r>
            <a:r>
              <a:rPr lang="en-US" b="0" i="0" dirty="0">
                <a:solidFill>
                  <a:srgbClr val="273239"/>
                </a:solidFill>
                <a:effectLst/>
                <a:latin typeface="Nunito" pitchFamily="2" charset="0"/>
              </a:rPr>
              <a:t>In this algorithm, pages are replaced that would not be used for the longest duration of time in the future.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Least Recently Used: </a:t>
            </a:r>
            <a:r>
              <a:rPr lang="en-US" b="0" i="0" dirty="0">
                <a:solidFill>
                  <a:srgbClr val="273239"/>
                </a:solidFill>
                <a:effectLst/>
                <a:latin typeface="Nunito" pitchFamily="2" charset="0"/>
              </a:rPr>
              <a:t>In this algorithm, the page will be replaced which is least recently used.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Most Recently Used (MRU): </a:t>
            </a:r>
            <a:r>
              <a:rPr lang="en-US" b="0" i="0" dirty="0">
                <a:solidFill>
                  <a:srgbClr val="273239"/>
                </a:solidFill>
                <a:effectLst/>
                <a:latin typeface="Nunito" pitchFamily="2" charset="0"/>
              </a:rPr>
              <a:t>In this algorithm, the page will be replaced which has been used recently. </a:t>
            </a:r>
            <a:r>
              <a:rPr lang="en-US" b="0" i="0" dirty="0" err="1">
                <a:solidFill>
                  <a:srgbClr val="273239"/>
                </a:solidFill>
                <a:effectLst/>
                <a:latin typeface="Nunito" pitchFamily="2" charset="0"/>
              </a:rPr>
              <a:t>Belady’s</a:t>
            </a:r>
            <a:r>
              <a:rPr lang="en-US" b="0" i="0" dirty="0">
                <a:solidFill>
                  <a:srgbClr val="273239"/>
                </a:solidFill>
                <a:effectLst/>
                <a:latin typeface="Nunito" pitchFamily="2" charset="0"/>
              </a:rPr>
              <a:t> anomaly can occur in this algorithm.</a:t>
            </a:r>
            <a:endParaRPr lang="en-US" b="0" i="0" dirty="0">
              <a:solidFill>
                <a:srgbClr val="000000"/>
              </a:solidFill>
              <a:effectLst/>
              <a:latin typeface="inter-regular"/>
            </a:endParaRPr>
          </a:p>
        </p:txBody>
      </p:sp>
    </p:spTree>
    <p:extLst>
      <p:ext uri="{BB962C8B-B14F-4D97-AF65-F5344CB8AC3E}">
        <p14:creationId xmlns:p14="http://schemas.microsoft.com/office/powerpoint/2010/main" val="176936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id="{0537B3EE-25C5-E9BD-06E6-BDEE4ED1FE9C}"/>
              </a:ext>
            </a:extLst>
          </p:cNvPr>
          <p:cNvSpPr txBox="1"/>
          <p:nvPr/>
        </p:nvSpPr>
        <p:spPr>
          <a:xfrm>
            <a:off x="649706" y="777315"/>
            <a:ext cx="10650353"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process in operating system uses resources in the following way. </a:t>
            </a: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Requests a resource </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Use the resource </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Releases the resource </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r>
              <a:rPr kumimoji="0" lang="en-US" sz="1800" b="0" i="1" u="none" strike="noStrike" kern="1200" cap="none" spc="0" normalizeH="0" baseline="0" noProof="0" dirty="0">
                <a:ln>
                  <a:noFill/>
                </a:ln>
                <a:solidFill>
                  <a:srgbClr val="273239"/>
                </a:solidFill>
                <a:effectLst/>
                <a:uLnTx/>
                <a:uFillTx/>
                <a:latin typeface="Nunito" pitchFamily="2" charset="0"/>
                <a:ea typeface="+mn-ea"/>
                <a:cs typeface="+mn-cs"/>
              </a:rPr>
              <a:t>A</a:t>
            </a: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 deadlock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is a situation where a set of processes are blocked because each process is holding a resource and waiting for another resource acquired by some other process. </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can arise if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following four conditions hold simultaneously (Necessary Conditions)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Mutual Exclusion: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Two or more resources are non-shareable (Only one process can use at a time)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Hold and Wait:</a:t>
            </a:r>
            <a:r>
              <a:rPr kumimoji="0" lang="en-US" sz="1800" b="0" i="1" u="none" strike="noStrike" kern="1200" cap="none" spc="0" normalizeH="0" baseline="0" noProof="0" dirty="0">
                <a:ln>
                  <a:noFill/>
                </a:ln>
                <a:solidFill>
                  <a:srgbClr val="273239"/>
                </a:solidFill>
                <a:effectLst/>
                <a:uLnTx/>
                <a:uFillTx/>
                <a:latin typeface="Nunito" pitchFamily="2" charset="0"/>
                <a:ea typeface="+mn-ea"/>
                <a:cs typeface="+mn-cs"/>
              </a:rPr>
              <a:t>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process is holding at least one resource and waiting for resources.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No Preemption: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 resource cannot be taken from a process unless the process releases the resource.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Circular Wait:</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 set of processes waiting for each other in circular form.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p:txBody>
      </p:sp>
    </p:spTree>
    <p:extLst>
      <p:ext uri="{BB962C8B-B14F-4D97-AF65-F5344CB8AC3E}">
        <p14:creationId xmlns:p14="http://schemas.microsoft.com/office/powerpoint/2010/main" val="3564049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endParaRPr>
          </a:p>
        </p:txBody>
      </p:sp>
      <p:sp>
        <p:nvSpPr>
          <p:cNvPr id="3" name="TextBox 2">
            <a:extLst>
              <a:ext uri="{FF2B5EF4-FFF2-40B4-BE49-F238E27FC236}">
                <a16:creationId xmlns:a16="http://schemas.microsoft.com/office/drawing/2014/main" id="{9CC0C47E-9D6F-18B8-BD45-9A7786E377D0}"/>
              </a:ext>
            </a:extLst>
          </p:cNvPr>
          <p:cNvSpPr txBox="1"/>
          <p:nvPr/>
        </p:nvSpPr>
        <p:spPr>
          <a:xfrm>
            <a:off x="753177" y="751344"/>
            <a:ext cx="10685646" cy="563231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Methods for handling deadlock</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There are three ways to handle deadlock </a:t>
            </a:r>
          </a:p>
          <a:p>
            <a:pPr marL="0" marR="0" lvl="0" indent="0" algn="l" defTabSz="914400" rtl="0" eaLnBrk="1" fontAlgn="base"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prevention or avoidance:</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Prevention:</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idea is to not let the system into a deadlock state. This system will make sure that above mentioned four conditions will not arise. These techniques are very costly so we use this in cases where our priority is making a system deadlock-free.</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One can zoom into each category individually, Prevention is done by negating one of the above-mentioned necessary conditions for deadlock. Prevention can be done in four different ways: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1. Eliminate mutual exclusion                                        3. Allow preemption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2. Solve hold and Wait                                                   4. Circular wait Solution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Avoidance:</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Avoidance is kind of futuristic. By using the strategy of “Avoidance”, we have to make an assumption. We need to ensure that all information about resources that the process will need is known to us before the execution of the process. We use Banker’s algorithm (Which is in turn a gift from Dijkstra) to avoid deadlock.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prevention and avoidance, we get the correctness of data but performance decreases.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p>
        </p:txBody>
      </p:sp>
    </p:spTree>
    <p:extLst>
      <p:ext uri="{BB962C8B-B14F-4D97-AF65-F5344CB8AC3E}">
        <p14:creationId xmlns:p14="http://schemas.microsoft.com/office/powerpoint/2010/main" val="2801576904"/>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3.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36828</TotalTime>
  <Words>15742</Words>
  <Application>Microsoft Office PowerPoint</Application>
  <PresentationFormat>Widescreen</PresentationFormat>
  <Paragraphs>1369</Paragraphs>
  <Slides>113</Slides>
  <Notes>113</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113</vt:i4>
      </vt:variant>
    </vt:vector>
  </HeadingPairs>
  <TitlesOfParts>
    <vt:vector size="136" baseType="lpstr">
      <vt:lpstr>Arial</vt:lpstr>
      <vt:lpstr>Calibri</vt:lpstr>
      <vt:lpstr>Comic Sans MS</vt:lpstr>
      <vt:lpstr>Consolas</vt:lpstr>
      <vt:lpstr>Courier 10 Pitch</vt:lpstr>
      <vt:lpstr>Dante</vt:lpstr>
      <vt:lpstr>erdana</vt:lpstr>
      <vt:lpstr>Helvetica Neue Medium</vt:lpstr>
      <vt:lpstr>inherit</vt:lpstr>
      <vt:lpstr>inter-bold</vt:lpstr>
      <vt:lpstr>inter-regular</vt:lpstr>
      <vt:lpstr>Menlo</vt:lpstr>
      <vt:lpstr>Nunito</vt:lpstr>
      <vt:lpstr>Segoe UI</vt:lpstr>
      <vt:lpstr>Segoe UI</vt:lpstr>
      <vt:lpstr>Source Sans 3</vt:lpstr>
      <vt:lpstr>Source Sans Pro</vt:lpstr>
      <vt:lpstr>var(--ff-lato)</vt:lpstr>
      <vt:lpstr>var(--font-family-body-lesson-markdown,"Droid Serif")</vt:lpstr>
      <vt:lpstr>var(--font-secondary)</vt:lpstr>
      <vt:lpstr>Verdana</vt:lpstr>
      <vt:lpstr>Wingdings 2</vt:lpstr>
      <vt:lpstr>OffsetVTI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Girish Godbole</dc:creator>
  <cp:lastModifiedBy>Girish Godbole</cp:lastModifiedBy>
  <cp:revision>62</cp:revision>
  <dcterms:created xsi:type="dcterms:W3CDTF">2024-03-02T10:41:06Z</dcterms:created>
  <dcterms:modified xsi:type="dcterms:W3CDTF">2025-04-21T07:26:28Z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6665055-977f-4acd-9884-1bec8e5ad200_Enabled">
    <vt:lpwstr>true</vt:lpwstr>
  </property>
  <property fmtid="{D5CDD505-2E9C-101B-9397-08002B2CF9AE}" pid="4" name="MSIP_Label_56665055-977f-4acd-9884-1bec8e5ad200_SetDate">
    <vt:lpwstr>2025-04-13T13:02:48Z</vt:lpwstr>
  </property>
  <property fmtid="{D5CDD505-2E9C-101B-9397-08002B2CF9AE}" pid="5" name="MSIP_Label_56665055-977f-4acd-9884-1bec8e5ad200_Method">
    <vt:lpwstr>Standard</vt:lpwstr>
  </property>
  <property fmtid="{D5CDD505-2E9C-101B-9397-08002B2CF9AE}" pid="6" name="MSIP_Label_56665055-977f-4acd-9884-1bec8e5ad200_Name">
    <vt:lpwstr>Anyone ( Unrestricted )</vt:lpwstr>
  </property>
  <property fmtid="{D5CDD505-2E9C-101B-9397-08002B2CF9AE}" pid="7" name="MSIP_Label_56665055-977f-4acd-9884-1bec8e5ad200_SiteId">
    <vt:lpwstr>4e2c6054-71cb-48f1-bd6c-3a9705aca71b</vt:lpwstr>
  </property>
  <property fmtid="{D5CDD505-2E9C-101B-9397-08002B2CF9AE}" pid="8" name="MSIP_Label_56665055-977f-4acd-9884-1bec8e5ad200_ActionId">
    <vt:lpwstr>86dd02f0-7420-441e-853c-01d19415719b</vt:lpwstr>
  </property>
  <property fmtid="{D5CDD505-2E9C-101B-9397-08002B2CF9AE}" pid="9" name="MSIP_Label_56665055-977f-4acd-9884-1bec8e5ad200_ContentBits">
    <vt:lpwstr>3</vt:lpwstr>
  </property>
  <property fmtid="{D5CDD505-2E9C-101B-9397-08002B2CF9AE}" pid="10" name="ClassificationContentMarkingFooterLocations">
    <vt:lpwstr>OffsetVTI:13</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OffsetVTI:9</vt:lpwstr>
  </property>
  <property fmtid="{D5CDD505-2E9C-101B-9397-08002B2CF9AE}" pid="13" name="ClassificationContentMarkingHeaderText">
    <vt:lpwstr>Confidential - Oracle Restricted</vt:lpwstr>
  </property>
</Properties>
</file>